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6" r:id="rId6"/>
    <p:sldId id="267" r:id="rId7"/>
    <p:sldId id="265" r:id="rId8"/>
    <p:sldId id="269" r:id="rId9"/>
    <p:sldId id="268" r:id="rId10"/>
    <p:sldId id="259" r:id="rId11"/>
    <p:sldId id="270" r:id="rId12"/>
    <p:sldId id="271" r:id="rId13"/>
    <p:sldId id="260" r:id="rId14"/>
    <p:sldId id="273" r:id="rId15"/>
    <p:sldId id="272" r:id="rId16"/>
    <p:sldId id="274" r:id="rId17"/>
    <p:sldId id="261" r:id="rId18"/>
    <p:sldId id="275" r:id="rId19"/>
    <p:sldId id="276" r:id="rId20"/>
    <p:sldId id="277" r:id="rId21"/>
    <p:sldId id="278" r:id="rId22"/>
    <p:sldId id="279" r:id="rId23"/>
    <p:sldId id="262" r:id="rId24"/>
    <p:sldId id="280" r:id="rId25"/>
    <p:sldId id="281" r:id="rId26"/>
    <p:sldId id="283" r:id="rId27"/>
    <p:sldId id="282" r:id="rId28"/>
    <p:sldId id="28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58E6ED-AA87-4BA3-A9DA-8E5733CF91AC}"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A9FA2-DA03-497C-BCAF-3F339B2C9963}" type="slidenum">
              <a:rPr lang="en-GB" smtClean="0"/>
              <a:t>‹#›</a:t>
            </a:fld>
            <a:endParaRPr lang="en-GB"/>
          </a:p>
        </p:txBody>
      </p:sp>
    </p:spTree>
    <p:extLst>
      <p:ext uri="{BB962C8B-B14F-4D97-AF65-F5344CB8AC3E}">
        <p14:creationId xmlns:p14="http://schemas.microsoft.com/office/powerpoint/2010/main" val="409470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58E6ED-AA87-4BA3-A9DA-8E5733CF91AC}"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A9FA2-DA03-497C-BCAF-3F339B2C9963}" type="slidenum">
              <a:rPr lang="en-GB" smtClean="0"/>
              <a:t>‹#›</a:t>
            </a:fld>
            <a:endParaRPr lang="en-GB"/>
          </a:p>
        </p:txBody>
      </p:sp>
    </p:spTree>
    <p:extLst>
      <p:ext uri="{BB962C8B-B14F-4D97-AF65-F5344CB8AC3E}">
        <p14:creationId xmlns:p14="http://schemas.microsoft.com/office/powerpoint/2010/main" val="214469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58E6ED-AA87-4BA3-A9DA-8E5733CF91AC}"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A9FA2-DA03-497C-BCAF-3F339B2C9963}" type="slidenum">
              <a:rPr lang="en-GB" smtClean="0"/>
              <a:t>‹#›</a:t>
            </a:fld>
            <a:endParaRPr lang="en-GB"/>
          </a:p>
        </p:txBody>
      </p:sp>
    </p:spTree>
    <p:extLst>
      <p:ext uri="{BB962C8B-B14F-4D97-AF65-F5344CB8AC3E}">
        <p14:creationId xmlns:p14="http://schemas.microsoft.com/office/powerpoint/2010/main" val="236743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58E6ED-AA87-4BA3-A9DA-8E5733CF91AC}"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A9FA2-DA03-497C-BCAF-3F339B2C9963}" type="slidenum">
              <a:rPr lang="en-GB" smtClean="0"/>
              <a:t>‹#›</a:t>
            </a:fld>
            <a:endParaRPr lang="en-GB"/>
          </a:p>
        </p:txBody>
      </p:sp>
    </p:spTree>
    <p:extLst>
      <p:ext uri="{BB962C8B-B14F-4D97-AF65-F5344CB8AC3E}">
        <p14:creationId xmlns:p14="http://schemas.microsoft.com/office/powerpoint/2010/main" val="273092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58E6ED-AA87-4BA3-A9DA-8E5733CF91AC}" type="datetimeFigureOut">
              <a:rPr lang="en-GB" smtClean="0"/>
              <a:t>31/08/2018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A9FA2-DA03-497C-BCAF-3F339B2C9963}" type="slidenum">
              <a:rPr lang="en-GB" smtClean="0"/>
              <a:t>‹#›</a:t>
            </a:fld>
            <a:endParaRPr lang="en-GB"/>
          </a:p>
        </p:txBody>
      </p:sp>
    </p:spTree>
    <p:extLst>
      <p:ext uri="{BB962C8B-B14F-4D97-AF65-F5344CB8AC3E}">
        <p14:creationId xmlns:p14="http://schemas.microsoft.com/office/powerpoint/2010/main" val="124458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58E6ED-AA87-4BA3-A9DA-8E5733CF91AC}"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7A9FA2-DA03-497C-BCAF-3F339B2C9963}" type="slidenum">
              <a:rPr lang="en-GB" smtClean="0"/>
              <a:t>‹#›</a:t>
            </a:fld>
            <a:endParaRPr lang="en-GB"/>
          </a:p>
        </p:txBody>
      </p:sp>
    </p:spTree>
    <p:extLst>
      <p:ext uri="{BB962C8B-B14F-4D97-AF65-F5344CB8AC3E}">
        <p14:creationId xmlns:p14="http://schemas.microsoft.com/office/powerpoint/2010/main" val="35295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58E6ED-AA87-4BA3-A9DA-8E5733CF91AC}" type="datetimeFigureOut">
              <a:rPr lang="en-GB" smtClean="0"/>
              <a:t>31/08/2018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7A9FA2-DA03-497C-BCAF-3F339B2C9963}" type="slidenum">
              <a:rPr lang="en-GB" smtClean="0"/>
              <a:t>‹#›</a:t>
            </a:fld>
            <a:endParaRPr lang="en-GB"/>
          </a:p>
        </p:txBody>
      </p:sp>
    </p:spTree>
    <p:extLst>
      <p:ext uri="{BB962C8B-B14F-4D97-AF65-F5344CB8AC3E}">
        <p14:creationId xmlns:p14="http://schemas.microsoft.com/office/powerpoint/2010/main" val="301132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58E6ED-AA87-4BA3-A9DA-8E5733CF91AC}" type="datetimeFigureOut">
              <a:rPr lang="en-GB" smtClean="0"/>
              <a:t>31/08/2018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7A9FA2-DA03-497C-BCAF-3F339B2C9963}" type="slidenum">
              <a:rPr lang="en-GB" smtClean="0"/>
              <a:t>‹#›</a:t>
            </a:fld>
            <a:endParaRPr lang="en-GB"/>
          </a:p>
        </p:txBody>
      </p:sp>
    </p:spTree>
    <p:extLst>
      <p:ext uri="{BB962C8B-B14F-4D97-AF65-F5344CB8AC3E}">
        <p14:creationId xmlns:p14="http://schemas.microsoft.com/office/powerpoint/2010/main" val="413028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8E6ED-AA87-4BA3-A9DA-8E5733CF91AC}" type="datetimeFigureOut">
              <a:rPr lang="en-GB" smtClean="0"/>
              <a:t>31/08/2018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7A9FA2-DA03-497C-BCAF-3F339B2C9963}" type="slidenum">
              <a:rPr lang="en-GB" smtClean="0"/>
              <a:t>‹#›</a:t>
            </a:fld>
            <a:endParaRPr lang="en-GB"/>
          </a:p>
        </p:txBody>
      </p:sp>
    </p:spTree>
    <p:extLst>
      <p:ext uri="{BB962C8B-B14F-4D97-AF65-F5344CB8AC3E}">
        <p14:creationId xmlns:p14="http://schemas.microsoft.com/office/powerpoint/2010/main" val="10436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8E6ED-AA87-4BA3-A9DA-8E5733CF91AC}"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7A9FA2-DA03-497C-BCAF-3F339B2C9963}" type="slidenum">
              <a:rPr lang="en-GB" smtClean="0"/>
              <a:t>‹#›</a:t>
            </a:fld>
            <a:endParaRPr lang="en-GB"/>
          </a:p>
        </p:txBody>
      </p:sp>
    </p:spTree>
    <p:extLst>
      <p:ext uri="{BB962C8B-B14F-4D97-AF65-F5344CB8AC3E}">
        <p14:creationId xmlns:p14="http://schemas.microsoft.com/office/powerpoint/2010/main" val="312812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8E6ED-AA87-4BA3-A9DA-8E5733CF91AC}" type="datetimeFigureOut">
              <a:rPr lang="en-GB" smtClean="0"/>
              <a:t>31/08/2018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7A9FA2-DA03-497C-BCAF-3F339B2C9963}" type="slidenum">
              <a:rPr lang="en-GB" smtClean="0"/>
              <a:t>‹#›</a:t>
            </a:fld>
            <a:endParaRPr lang="en-GB"/>
          </a:p>
        </p:txBody>
      </p:sp>
    </p:spTree>
    <p:extLst>
      <p:ext uri="{BB962C8B-B14F-4D97-AF65-F5344CB8AC3E}">
        <p14:creationId xmlns:p14="http://schemas.microsoft.com/office/powerpoint/2010/main" val="157624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8E6ED-AA87-4BA3-A9DA-8E5733CF91AC}" type="datetimeFigureOut">
              <a:rPr lang="en-GB" smtClean="0"/>
              <a:t>31/08/2018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A9FA2-DA03-497C-BCAF-3F339B2C9963}" type="slidenum">
              <a:rPr lang="en-GB" smtClean="0"/>
              <a:t>‹#›</a:t>
            </a:fld>
            <a:endParaRPr lang="en-GB"/>
          </a:p>
        </p:txBody>
      </p:sp>
    </p:spTree>
    <p:extLst>
      <p:ext uri="{BB962C8B-B14F-4D97-AF65-F5344CB8AC3E}">
        <p14:creationId xmlns:p14="http://schemas.microsoft.com/office/powerpoint/2010/main" val="3579947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urworldindata.org/world-population-growth#how-will-the-global-demography-change" TargetMode="External"/><Relationship Id="rId2" Type="http://schemas.openxmlformats.org/officeDocument/2006/relationships/hyperlink" Target="https://ourworldindata.org/child-mortality"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urworldindata.org/world-population-growth#demographic-transition" TargetMode="External"/><Relationship Id="rId2" Type="http://schemas.openxmlformats.org/officeDocument/2006/relationships/hyperlink" Target="https://www.nature.com/articles/nature08230"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ourworldindata.org/fertility-rate#what-explains-the-change-in-the-number-of-children-women-have" TargetMode="External"/><Relationship Id="rId4" Type="http://schemas.openxmlformats.org/officeDocument/2006/relationships/hyperlink" Target="https://www.youtube.com/watch?v=QsBT5EQt348"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urworldindata.org/fertility-rate#increasing-well-being-and-status-of-childr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urworldindata.org/wp-content/uploads/2017/10/DHS-data-on-fertility-by-the-level-of-education.png" TargetMode="External"/><Relationship Id="rId2" Type="http://schemas.openxmlformats.org/officeDocument/2006/relationships/hyperlink" Target="https://en.wikipedia.org/wiki/Opportunity_cost"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ourworldindata.org/fertility-rate#empowerment-of-wom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books.google.com.ec/books?id=qRs5DgAAQBAJ&amp;printsec=frontcover&amp;source=gbs_atb#v=onepage&amp;q&amp;f=fals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indianexpress.com/article/opinion/columns/unwanted-21-million-girls-economic-survey-5075935/" TargetMode="External"/><Relationship Id="rId2" Type="http://schemas.openxmlformats.org/officeDocument/2006/relationships/hyperlink" Target="http://demo.ncaer.org/popuppages/EventDetails/E10Jan2009/neemrana-paper12.pdf"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ourworldindata.org/fertility-rate#family-planning" TargetMode="External"/><Relationship Id="rId2" Type="http://schemas.openxmlformats.org/officeDocument/2006/relationships/hyperlink" Target="http://citeseerx.ist.psu.edu/viewdoc/download?doi=10.1.1.592.2095&amp;rep=rep1&amp;type=pdf"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jstor.org/stable/1972317?seq=1#page_scan_tab_contents" TargetMode="External"/><Relationship Id="rId2" Type="http://schemas.openxmlformats.org/officeDocument/2006/relationships/hyperlink" Target="https://ourworldindata.org/fertility-rate#coercive-policy-interventions"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ourworldindata.org/fertility-rate#the-global-decline-of-the-fertility-rate-since-1950" TargetMode="External"/><Relationship Id="rId2" Type="http://schemas.openxmlformats.org/officeDocument/2006/relationships/hyperlink" Target="https://ourworldindata.org/grapher/children-per-woman-UN?tab=chart&amp;country=AGO+BEL+BRA+KHM+COG+CRI+ISR+JPN+NZL+OWID_WRL"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hyperlink" Target="https://ourworldindata.org/peak-child" TargetMode="External"/><Relationship Id="rId3" Type="http://schemas.openxmlformats.org/officeDocument/2006/relationships/hyperlink" Target="https://ourworldindata.org/world-population-growth" TargetMode="External"/><Relationship Id="rId7" Type="http://schemas.openxmlformats.org/officeDocument/2006/relationships/hyperlink" Target="https://ourworldindata.org/maternal-mortality" TargetMode="External"/><Relationship Id="rId2" Type="http://schemas.openxmlformats.org/officeDocument/2006/relationships/hyperlink" Target="https://ourworldindata.org/fertility-rate" TargetMode="External"/><Relationship Id="rId1" Type="http://schemas.openxmlformats.org/officeDocument/2006/relationships/slideLayout" Target="../slideLayouts/slideLayout2.xml"/><Relationship Id="rId6" Type="http://schemas.openxmlformats.org/officeDocument/2006/relationships/hyperlink" Target="https://ourworldindata.org/child-mortality" TargetMode="External"/><Relationship Id="rId5" Type="http://schemas.openxmlformats.org/officeDocument/2006/relationships/hyperlink" Target="https://ourworldindata.org/life-expectancy" TargetMode="External"/><Relationship Id="rId4" Type="http://schemas.openxmlformats.org/officeDocument/2006/relationships/hyperlink" Target="https://ourworldindata.org/future-population-growth" TargetMode="External"/><Relationship Id="rId9" Type="http://schemas.openxmlformats.org/officeDocument/2006/relationships/hyperlink" Target="https://ourworldindata.org/teaching-not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ourworldindata.org/about" TargetMode="External"/><Relationship Id="rId2" Type="http://schemas.openxmlformats.org/officeDocument/2006/relationships/hyperlink" Target="https://www.oxfordmartin.ox.ac.uk/research/programmes/global-development" TargetMode="External"/><Relationship Id="rId1" Type="http://schemas.openxmlformats.org/officeDocument/2006/relationships/slideLayout" Target="../slideLayouts/slideLayout2.xml"/><Relationship Id="rId4" Type="http://schemas.openxmlformats.org/officeDocument/2006/relationships/hyperlink" Target="https://twitter.com/eortizospin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rb.org/howmanypeoplehaveeverlivedonearth/" TargetMode="External"/><Relationship Id="rId2" Type="http://schemas.openxmlformats.org/officeDocument/2006/relationships/hyperlink" Target="https://www.census.gov/popclock/"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ourworldindata.org/grapher/population-by-country-gapminder+un" TargetMode="External"/><Relationship Id="rId4" Type="http://schemas.openxmlformats.org/officeDocument/2006/relationships/hyperlink" Target="https://ourworldindata.org/grapher/world-population-1750-2015-and-un-projection-until-210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uminocity3d.org/WorldPopDen/#3/27.84/-9.4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urworldindata.org/future-population-growth" TargetMode="External"/><Relationship Id="rId2" Type="http://schemas.openxmlformats.org/officeDocument/2006/relationships/hyperlink" Target="https://en.wikipedia.org/wiki/Exponential_growth"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urworldindata.org/peak-child" TargetMode="External"/><Relationship Id="rId2" Type="http://schemas.openxmlformats.org/officeDocument/2006/relationships/hyperlink" Target="https://en.wikipedia.org/wiki/Demographic_dividend"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ted.com/talks/hans_rosling_religions_and_babies/transcri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08741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How many people live around the world today and where are they?</a:t>
            </a:r>
          </a:p>
          <a:p>
            <a:r>
              <a:rPr lang="en-GB" b="1" dirty="0" smtClean="0"/>
              <a:t> </a:t>
            </a:r>
            <a:r>
              <a:rPr lang="en-GB" dirty="0" smtClean="0">
                <a:solidFill>
                  <a:schemeClr val="bg1">
                    <a:lumMod val="85000"/>
                  </a:schemeClr>
                </a:solidFill>
              </a:rPr>
              <a:t>Will humanity keep growing indefinitely?</a:t>
            </a:r>
          </a:p>
          <a:p>
            <a:r>
              <a:rPr lang="en-GB" b="1" dirty="0" smtClean="0"/>
              <a:t> How will global demographics change in the next decades?</a:t>
            </a:r>
          </a:p>
          <a:p>
            <a:r>
              <a:rPr lang="en-GB" i="1" dirty="0" smtClean="0"/>
              <a:t> </a:t>
            </a:r>
            <a:r>
              <a:rPr lang="en-GB" dirty="0" smtClean="0">
                <a:solidFill>
                  <a:schemeClr val="bg1">
                    <a:lumMod val="85000"/>
                  </a:schemeClr>
                </a:solidFill>
              </a:rPr>
              <a:t>What’s the link between population growth and development?</a:t>
            </a:r>
          </a:p>
          <a:p>
            <a:r>
              <a:rPr lang="en-GB" i="1" dirty="0" smtClean="0"/>
              <a:t> </a:t>
            </a:r>
            <a:r>
              <a:rPr lang="en-GB" dirty="0" smtClean="0">
                <a:solidFill>
                  <a:schemeClr val="bg1">
                    <a:lumMod val="85000"/>
                  </a:schemeClr>
                </a:solidFill>
              </a:rPr>
              <a:t>How does development lead to smaller families?</a:t>
            </a:r>
          </a:p>
          <a:p>
            <a:r>
              <a:rPr lang="en-GB" i="1" dirty="0" smtClean="0"/>
              <a:t> </a:t>
            </a:r>
            <a:r>
              <a:rPr lang="en-GB" dirty="0" smtClean="0">
                <a:solidFill>
                  <a:schemeClr val="bg1">
                    <a:lumMod val="85000"/>
                  </a:schemeClr>
                </a:solidFill>
              </a:rPr>
              <a:t>What should be the role of policy when it comes to population control?</a:t>
            </a:r>
            <a:endParaRPr lang="en-GB" dirty="0">
              <a:solidFill>
                <a:schemeClr val="bg1">
                  <a:lumMod val="85000"/>
                </a:schemeClr>
              </a:solidFill>
            </a:endParaRPr>
          </a:p>
        </p:txBody>
      </p:sp>
    </p:spTree>
    <p:extLst>
      <p:ext uri="{BB962C8B-B14F-4D97-AF65-F5344CB8AC3E}">
        <p14:creationId xmlns:p14="http://schemas.microsoft.com/office/powerpoint/2010/main" val="4254552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0921" y="570418"/>
            <a:ext cx="3433313" cy="5317873"/>
          </a:xfrm>
        </p:spPr>
        <p:txBody>
          <a:bodyPr>
            <a:noAutofit/>
          </a:bodyPr>
          <a:lstStyle/>
          <a:p>
            <a:pPr marL="0" indent="0" fontAlgn="base">
              <a:buNone/>
            </a:pPr>
            <a:r>
              <a:rPr lang="en-GB" sz="1500" dirty="0"/>
              <a:t>This chart shows the distribution of men and women across various age groups. These 'population pyramids' rely on data and projections from the UN. </a:t>
            </a:r>
            <a:r>
              <a:rPr lang="en-GB" sz="1500" dirty="0" smtClean="0"/>
              <a:t/>
            </a:r>
            <a:br>
              <a:rPr lang="en-GB" sz="1500" dirty="0" smtClean="0"/>
            </a:br>
            <a:r>
              <a:rPr lang="en-GB" sz="1500" dirty="0" smtClean="0"/>
              <a:t/>
            </a:r>
            <a:br>
              <a:rPr lang="en-GB" sz="1500" dirty="0" smtClean="0"/>
            </a:br>
            <a:r>
              <a:rPr lang="en-GB" sz="1500" dirty="0"/>
              <a:t>The pyramid for 1950 looks like a pyramid: the base is wide and the top is narrow. This reflects the fact that there is a continuous risk of death from birth on and through all ages. </a:t>
            </a:r>
            <a:r>
              <a:rPr lang="en-GB" sz="1500" dirty="0" smtClean="0"/>
              <a:t/>
            </a:r>
            <a:br>
              <a:rPr lang="en-GB" sz="1500" dirty="0" smtClean="0"/>
            </a:br>
            <a:r>
              <a:rPr lang="en-GB" sz="1500" dirty="0" smtClean="0"/>
              <a:t/>
            </a:r>
            <a:br>
              <a:rPr lang="en-GB" sz="1500" dirty="0" smtClean="0"/>
            </a:br>
            <a:r>
              <a:rPr lang="en-GB" sz="1500" dirty="0"/>
              <a:t>The pyramid in 2017 is wider at the top and narrower at the bottom, because </a:t>
            </a:r>
            <a:r>
              <a:rPr lang="en-GB" sz="1500" dirty="0">
                <a:hlinkClick r:id="rId2"/>
              </a:rPr>
              <a:t>child mortality is falling</a:t>
            </a:r>
            <a:r>
              <a:rPr lang="en-GB" sz="1500" dirty="0"/>
              <a:t>, so the risk of death is now more concentrated at older ages. </a:t>
            </a:r>
            <a:r>
              <a:rPr lang="en-GB" sz="1500" dirty="0" smtClean="0"/>
              <a:t/>
            </a:r>
            <a:br>
              <a:rPr lang="en-GB" sz="1500" dirty="0" smtClean="0"/>
            </a:br>
            <a:r>
              <a:rPr lang="en-GB" sz="1500" dirty="0" smtClean="0"/>
              <a:t/>
            </a:r>
            <a:br>
              <a:rPr lang="en-GB" sz="1500" dirty="0" smtClean="0"/>
            </a:br>
            <a:r>
              <a:rPr lang="en-GB" sz="1500" dirty="0"/>
              <a:t>In 2100 the pyramid will be almost like a box. There will be much less inequality in life expectancy – most people will survive young ages and deaths will tend to take place at an advanced age. </a:t>
            </a:r>
            <a:r>
              <a:rPr lang="en-GB" sz="1500" dirty="0" smtClean="0"/>
              <a:t/>
            </a:r>
            <a:br>
              <a:rPr lang="en-GB" sz="1500" dirty="0" smtClean="0"/>
            </a:br>
            <a:r>
              <a:rPr lang="en-GB" sz="1500" dirty="0" smtClean="0"/>
              <a:t/>
            </a:r>
            <a:br>
              <a:rPr lang="en-GB" sz="1500" dirty="0" smtClean="0"/>
            </a:br>
            <a:r>
              <a:rPr lang="en-GB" sz="1500" i="1" dirty="0"/>
              <a:t>(Note: You can read more about population projections and global demographic changes in our entry </a:t>
            </a:r>
            <a:r>
              <a:rPr lang="en-GB" sz="1500" i="1" dirty="0">
                <a:hlinkClick r:id="rId3"/>
              </a:rPr>
              <a:t>here</a:t>
            </a:r>
            <a:r>
              <a:rPr lang="en-GB" sz="1500" i="1" dirty="0"/>
              <a:t>.)</a:t>
            </a:r>
            <a:endParaRPr lang="en-GB" sz="15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71" y="500332"/>
            <a:ext cx="8343380" cy="5840366"/>
          </a:xfrm>
          <a:prstGeom prst="rect">
            <a:avLst/>
          </a:prstGeom>
        </p:spPr>
      </p:pic>
    </p:spTree>
    <p:extLst>
      <p:ext uri="{BB962C8B-B14F-4D97-AF65-F5344CB8AC3E}">
        <p14:creationId xmlns:p14="http://schemas.microsoft.com/office/powerpoint/2010/main" val="2883098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0921" y="2122098"/>
            <a:ext cx="3433313" cy="1975449"/>
          </a:xfrm>
        </p:spPr>
        <p:txBody>
          <a:bodyPr>
            <a:noAutofit/>
          </a:bodyPr>
          <a:lstStyle/>
          <a:p>
            <a:pPr marL="0" indent="0" fontAlgn="base">
              <a:buNone/>
            </a:pPr>
            <a:r>
              <a:rPr lang="en-GB" sz="1700" dirty="0" smtClean="0"/>
              <a:t>The </a:t>
            </a:r>
            <a:r>
              <a:rPr lang="en-GB" sz="1700" dirty="0"/>
              <a:t>available projections show there will be important changes in the regional composition of people across different age groups. As this chart shows, changing demographics will imply that by 2100 half of the world's children under age 5 will live in Africa.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704" y="491706"/>
            <a:ext cx="8406074" cy="5933699"/>
          </a:xfrm>
          <a:prstGeom prst="rect">
            <a:avLst/>
          </a:prstGeom>
        </p:spPr>
      </p:pic>
    </p:spTree>
    <p:extLst>
      <p:ext uri="{BB962C8B-B14F-4D97-AF65-F5344CB8AC3E}">
        <p14:creationId xmlns:p14="http://schemas.microsoft.com/office/powerpoint/2010/main" val="1260314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How many people live around the world today and where are they?</a:t>
            </a:r>
          </a:p>
          <a:p>
            <a:r>
              <a:rPr lang="en-GB" b="1" dirty="0" smtClean="0"/>
              <a:t> </a:t>
            </a:r>
            <a:r>
              <a:rPr lang="en-GB" dirty="0" smtClean="0">
                <a:solidFill>
                  <a:schemeClr val="bg1">
                    <a:lumMod val="85000"/>
                  </a:schemeClr>
                </a:solidFill>
              </a:rPr>
              <a:t>Will humanity keep growing indefinitely?</a:t>
            </a:r>
          </a:p>
          <a:p>
            <a:r>
              <a:rPr lang="en-GB" dirty="0" smtClean="0"/>
              <a:t> </a:t>
            </a:r>
            <a:r>
              <a:rPr lang="en-GB" dirty="0" smtClean="0">
                <a:solidFill>
                  <a:schemeClr val="bg1">
                    <a:lumMod val="85000"/>
                  </a:schemeClr>
                </a:solidFill>
              </a:rPr>
              <a:t>How will global demographics change in the next decades?</a:t>
            </a:r>
          </a:p>
          <a:p>
            <a:r>
              <a:rPr lang="en-GB" i="1" dirty="0" smtClean="0"/>
              <a:t> </a:t>
            </a:r>
            <a:r>
              <a:rPr lang="en-GB" b="1" dirty="0" smtClean="0"/>
              <a:t>What’s the link between population growth and development?</a:t>
            </a:r>
          </a:p>
          <a:p>
            <a:r>
              <a:rPr lang="en-GB" i="1" dirty="0" smtClean="0"/>
              <a:t> </a:t>
            </a:r>
            <a:r>
              <a:rPr lang="en-GB" dirty="0" smtClean="0">
                <a:solidFill>
                  <a:schemeClr val="bg1">
                    <a:lumMod val="85000"/>
                  </a:schemeClr>
                </a:solidFill>
              </a:rPr>
              <a:t>How does development lead to smaller families?</a:t>
            </a:r>
          </a:p>
          <a:p>
            <a:r>
              <a:rPr lang="en-GB" i="1" dirty="0" smtClean="0"/>
              <a:t> </a:t>
            </a:r>
            <a:r>
              <a:rPr lang="en-GB" dirty="0" smtClean="0">
                <a:solidFill>
                  <a:schemeClr val="bg1">
                    <a:lumMod val="85000"/>
                  </a:schemeClr>
                </a:solidFill>
              </a:rPr>
              <a:t>What should be the role of policy when it comes to population control?</a:t>
            </a:r>
            <a:endParaRPr lang="en-GB" dirty="0">
              <a:solidFill>
                <a:schemeClr val="bg1">
                  <a:lumMod val="85000"/>
                </a:schemeClr>
              </a:solidFill>
            </a:endParaRPr>
          </a:p>
        </p:txBody>
      </p:sp>
    </p:spTree>
    <p:extLst>
      <p:ext uri="{BB962C8B-B14F-4D97-AF65-F5344CB8AC3E}">
        <p14:creationId xmlns:p14="http://schemas.microsoft.com/office/powerpoint/2010/main" val="4091128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The link between population growth and development can be understood through a simple model, called the ‘demographic transition.’ The model of demographic transition has five stages, which we explain in the next chart.</a:t>
            </a:r>
            <a:endParaRPr lang="en-GB" sz="2100" dirty="0"/>
          </a:p>
        </p:txBody>
      </p:sp>
    </p:spTree>
    <p:extLst>
      <p:ext uri="{BB962C8B-B14F-4D97-AF65-F5344CB8AC3E}">
        <p14:creationId xmlns:p14="http://schemas.microsoft.com/office/powerpoint/2010/main" val="645178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668" y="491706"/>
            <a:ext cx="3433313" cy="1975449"/>
          </a:xfrm>
        </p:spPr>
        <p:txBody>
          <a:bodyPr>
            <a:noAutofit/>
          </a:bodyPr>
          <a:lstStyle/>
          <a:p>
            <a:pPr marL="0" indent="0" fontAlgn="base">
              <a:buNone/>
            </a:pPr>
            <a:r>
              <a:rPr lang="en-GB" sz="1500" dirty="0"/>
              <a:t>– Stage 1: Population is stable. There is high fertility and high mortality; so deaths and births cancel out.</a:t>
            </a:r>
            <a:r>
              <a:rPr lang="en-GB" sz="1500" dirty="0" smtClean="0"/>
              <a:t/>
            </a:r>
            <a:br>
              <a:rPr lang="en-GB" sz="1500" dirty="0" smtClean="0"/>
            </a:br>
            <a:r>
              <a:rPr lang="en-GB" sz="1500" dirty="0" smtClean="0"/>
              <a:t/>
            </a:r>
            <a:br>
              <a:rPr lang="en-GB" sz="1500" dirty="0" smtClean="0"/>
            </a:br>
            <a:r>
              <a:rPr lang="en-GB" sz="1500" dirty="0"/>
              <a:t>– Stage 2: Population grows rapidly. There is high fertility but low mortality.</a:t>
            </a:r>
            <a:r>
              <a:rPr lang="en-GB" sz="1500" dirty="0" smtClean="0"/>
              <a:t/>
            </a:r>
            <a:br>
              <a:rPr lang="en-GB" sz="1500" dirty="0" smtClean="0"/>
            </a:br>
            <a:r>
              <a:rPr lang="en-GB" sz="1500" dirty="0" smtClean="0"/>
              <a:t/>
            </a:r>
            <a:br>
              <a:rPr lang="en-GB" sz="1500" dirty="0" smtClean="0"/>
            </a:br>
            <a:r>
              <a:rPr lang="en-GB" sz="1500" dirty="0"/>
              <a:t>– Stage 3: Population growth slows down. Social norms adapt to the fact that children survive. Fertility declines with increasing education and </a:t>
            </a:r>
            <a:r>
              <a:rPr lang="en-GB" sz="1500" dirty="0" err="1"/>
              <a:t>labor</a:t>
            </a:r>
            <a:r>
              <a:rPr lang="en-GB" sz="1500" dirty="0"/>
              <a:t> opportunities of women.</a:t>
            </a:r>
            <a:r>
              <a:rPr lang="en-GB" sz="1500" dirty="0" smtClean="0"/>
              <a:t/>
            </a:r>
            <a:br>
              <a:rPr lang="en-GB" sz="1500" dirty="0" smtClean="0"/>
            </a:br>
            <a:r>
              <a:rPr lang="en-GB" sz="1500" dirty="0" smtClean="0"/>
              <a:t/>
            </a:r>
            <a:br>
              <a:rPr lang="en-GB" sz="1500" dirty="0" smtClean="0"/>
            </a:br>
            <a:r>
              <a:rPr lang="en-GB" sz="1500" dirty="0"/>
              <a:t>– Stage 4: Population growth stops. Low fertility catches up with low mortality.</a:t>
            </a:r>
            <a:r>
              <a:rPr lang="en-GB" sz="1500" dirty="0" smtClean="0"/>
              <a:t/>
            </a:r>
            <a:br>
              <a:rPr lang="en-GB" sz="1500" dirty="0" smtClean="0"/>
            </a:br>
            <a:r>
              <a:rPr lang="en-GB" sz="1500" dirty="0" smtClean="0"/>
              <a:t/>
            </a:r>
            <a:br>
              <a:rPr lang="en-GB" sz="1500" dirty="0" smtClean="0"/>
            </a:br>
            <a:r>
              <a:rPr lang="en-GB" sz="1500" dirty="0"/>
              <a:t>– Stage 5: Population potentially starts growing again. The evidence here is limited, but the idea is that </a:t>
            </a:r>
            <a:r>
              <a:rPr lang="en-GB" sz="1500" dirty="0">
                <a:hlinkClick r:id="rId2"/>
              </a:rPr>
              <a:t>further social and economic opportunities may raise fertility again</a:t>
            </a:r>
            <a:r>
              <a:rPr lang="en-GB" sz="1500" dirty="0"/>
              <a:t>. </a:t>
            </a:r>
            <a:r>
              <a:rPr lang="en-GB" sz="1500" dirty="0" smtClean="0"/>
              <a:t/>
            </a:r>
            <a:br>
              <a:rPr lang="en-GB" sz="1500" dirty="0" smtClean="0"/>
            </a:br>
            <a:r>
              <a:rPr lang="en-GB" sz="1500" dirty="0" smtClean="0"/>
              <a:t/>
            </a:r>
            <a:br>
              <a:rPr lang="en-GB" sz="1500" dirty="0" smtClean="0"/>
            </a:br>
            <a:r>
              <a:rPr lang="en-GB" sz="1500" i="1" dirty="0"/>
              <a:t>(Note: This is only a stylized overview of the demographic transition model. You can find a more complete explanation in our entry </a:t>
            </a:r>
            <a:r>
              <a:rPr lang="en-GB" sz="1500" i="1" dirty="0">
                <a:hlinkClick r:id="rId3"/>
              </a:rPr>
              <a:t>here.</a:t>
            </a:r>
            <a:r>
              <a:rPr lang="en-GB" sz="1500" i="1" dirty="0"/>
              <a:t> And you can also find more details in </a:t>
            </a:r>
            <a:r>
              <a:rPr lang="en-GB" sz="1500" i="1" dirty="0">
                <a:hlinkClick r:id="rId4"/>
              </a:rPr>
              <a:t>this </a:t>
            </a:r>
            <a:r>
              <a:rPr lang="en-GB" sz="1500" i="1">
                <a:hlinkClick r:id="rId4"/>
              </a:rPr>
              <a:t>5-minute </a:t>
            </a:r>
            <a:r>
              <a:rPr lang="en-GB" sz="1500" i="1" smtClean="0">
                <a:hlinkClick r:id="rId4"/>
              </a:rPr>
              <a:t>video</a:t>
            </a:r>
            <a:r>
              <a:rPr lang="en-GB" sz="1500" i="1" smtClean="0"/>
              <a:t>as </a:t>
            </a:r>
            <a:r>
              <a:rPr lang="en-GB" sz="1500" i="1" dirty="0"/>
              <a:t>well as in our entry on the </a:t>
            </a:r>
            <a:r>
              <a:rPr lang="en-GB" sz="1500" i="1" dirty="0">
                <a:hlinkClick r:id="rId5"/>
              </a:rPr>
              <a:t>determinants of fertility</a:t>
            </a:r>
            <a:r>
              <a:rPr lang="en-GB" sz="1500" i="1" dirty="0"/>
              <a:t>.)</a:t>
            </a:r>
            <a:endParaRPr lang="en-GB" sz="15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540" y="316215"/>
            <a:ext cx="8238226" cy="6222607"/>
          </a:xfrm>
          <a:prstGeom prst="rect">
            <a:avLst/>
          </a:prstGeom>
        </p:spPr>
      </p:pic>
    </p:spTree>
    <p:extLst>
      <p:ext uri="{BB962C8B-B14F-4D97-AF65-F5344CB8AC3E}">
        <p14:creationId xmlns:p14="http://schemas.microsoft.com/office/powerpoint/2010/main" val="1816244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9548" y="1656272"/>
            <a:ext cx="3433313" cy="1975449"/>
          </a:xfrm>
        </p:spPr>
        <p:txBody>
          <a:bodyPr>
            <a:noAutofit/>
          </a:bodyPr>
          <a:lstStyle/>
          <a:p>
            <a:pPr marL="0" indent="0" fontAlgn="base">
              <a:buNone/>
            </a:pPr>
            <a:r>
              <a:rPr lang="en-GB" sz="1700" dirty="0"/>
              <a:t>This chart shows the demographic transition in action for five very different countries in Europe, Latin America, Africa, and Asia. </a:t>
            </a:r>
            <a:r>
              <a:rPr lang="en-GB" sz="1700" dirty="0" smtClean="0"/>
              <a:t/>
            </a:r>
            <a:br>
              <a:rPr lang="en-GB" sz="1700" dirty="0" smtClean="0"/>
            </a:br>
            <a:r>
              <a:rPr lang="en-GB" sz="1700" dirty="0" smtClean="0"/>
              <a:t/>
            </a:r>
            <a:br>
              <a:rPr lang="en-GB" sz="1700" dirty="0" smtClean="0"/>
            </a:br>
            <a:r>
              <a:rPr lang="en-GB" sz="1700" dirty="0"/>
              <a:t>The pattern is clear: first a decline of mortality that starts the population boom and then a decline of fertility which brings the population boom to an end. </a:t>
            </a:r>
            <a:r>
              <a:rPr lang="en-GB" sz="1700" dirty="0" smtClean="0"/>
              <a:t/>
            </a:r>
            <a:br>
              <a:rPr lang="en-GB" sz="1700" dirty="0" smtClean="0"/>
            </a:br>
            <a:r>
              <a:rPr lang="en-GB" sz="1700" dirty="0" smtClean="0"/>
              <a:t/>
            </a:r>
            <a:br>
              <a:rPr lang="en-GB" sz="1700" dirty="0" smtClean="0"/>
            </a:br>
            <a:r>
              <a:rPr lang="en-GB" sz="1700" dirty="0"/>
              <a:t>This is one of the most important lessons from demography: the population boom is a temporary event.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575" y="448574"/>
            <a:ext cx="8277203" cy="6133407"/>
          </a:xfrm>
          <a:prstGeom prst="rect">
            <a:avLst/>
          </a:prstGeom>
        </p:spPr>
      </p:pic>
    </p:spTree>
    <p:extLst>
      <p:ext uri="{BB962C8B-B14F-4D97-AF65-F5344CB8AC3E}">
        <p14:creationId xmlns:p14="http://schemas.microsoft.com/office/powerpoint/2010/main" val="3695449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How many people live around the world today and where are they?</a:t>
            </a:r>
          </a:p>
          <a:p>
            <a:r>
              <a:rPr lang="en-GB" b="1" dirty="0" smtClean="0"/>
              <a:t> </a:t>
            </a:r>
            <a:r>
              <a:rPr lang="en-GB" dirty="0" smtClean="0">
                <a:solidFill>
                  <a:schemeClr val="bg1">
                    <a:lumMod val="85000"/>
                  </a:schemeClr>
                </a:solidFill>
              </a:rPr>
              <a:t>Will humanity keep growing indefinitely?</a:t>
            </a:r>
          </a:p>
          <a:p>
            <a:r>
              <a:rPr lang="en-GB" dirty="0" smtClean="0"/>
              <a:t> </a:t>
            </a:r>
            <a:r>
              <a:rPr lang="en-GB" dirty="0" smtClean="0">
                <a:solidFill>
                  <a:schemeClr val="bg1">
                    <a:lumMod val="85000"/>
                  </a:schemeClr>
                </a:solidFill>
              </a:rPr>
              <a:t>How will global demographics change in the next decades?</a:t>
            </a:r>
          </a:p>
          <a:p>
            <a:r>
              <a:rPr lang="en-GB" i="1" dirty="0" smtClean="0"/>
              <a:t> </a:t>
            </a:r>
            <a:r>
              <a:rPr lang="en-GB" dirty="0" smtClean="0">
                <a:solidFill>
                  <a:schemeClr val="bg1">
                    <a:lumMod val="85000"/>
                  </a:schemeClr>
                </a:solidFill>
              </a:rPr>
              <a:t>What’s the link between population growth and development?</a:t>
            </a:r>
          </a:p>
          <a:p>
            <a:r>
              <a:rPr lang="en-GB" i="1" dirty="0" smtClean="0"/>
              <a:t> </a:t>
            </a:r>
            <a:r>
              <a:rPr lang="en-GB" b="1" dirty="0" smtClean="0"/>
              <a:t>How does development lead to smaller families?</a:t>
            </a:r>
          </a:p>
          <a:p>
            <a:r>
              <a:rPr lang="en-GB" i="1" dirty="0" smtClean="0"/>
              <a:t> </a:t>
            </a:r>
            <a:r>
              <a:rPr lang="en-GB" dirty="0" smtClean="0">
                <a:solidFill>
                  <a:schemeClr val="bg1">
                    <a:lumMod val="85000"/>
                  </a:schemeClr>
                </a:solidFill>
              </a:rPr>
              <a:t>What should be the role of policy when it comes to population control?</a:t>
            </a:r>
            <a:endParaRPr lang="en-GB" dirty="0">
              <a:solidFill>
                <a:schemeClr val="bg1">
                  <a:lumMod val="85000"/>
                </a:schemeClr>
              </a:solidFill>
            </a:endParaRPr>
          </a:p>
        </p:txBody>
      </p:sp>
    </p:spTree>
    <p:extLst>
      <p:ext uri="{BB962C8B-B14F-4D97-AF65-F5344CB8AC3E}">
        <p14:creationId xmlns:p14="http://schemas.microsoft.com/office/powerpoint/2010/main" val="775506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9548" y="1069676"/>
            <a:ext cx="3433313" cy="1975449"/>
          </a:xfrm>
        </p:spPr>
        <p:txBody>
          <a:bodyPr>
            <a:noAutofit/>
          </a:bodyPr>
          <a:lstStyle/>
          <a:p>
            <a:pPr marL="0" indent="0" fontAlgn="base">
              <a:buNone/>
            </a:pPr>
            <a:r>
              <a:rPr lang="en-GB" sz="1700" dirty="0" smtClean="0"/>
              <a:t>Parents </a:t>
            </a:r>
            <a:r>
              <a:rPr lang="en-GB" sz="1700" dirty="0"/>
              <a:t>choose to have smaller families when they can be confident that their children will survive and thrive. </a:t>
            </a:r>
            <a:r>
              <a:rPr lang="en-GB" sz="1700" dirty="0" smtClean="0"/>
              <a:t/>
            </a:r>
            <a:br>
              <a:rPr lang="en-GB" sz="1700" dirty="0" smtClean="0"/>
            </a:br>
            <a:r>
              <a:rPr lang="en-GB" sz="1700" dirty="0" smtClean="0"/>
              <a:t/>
            </a:r>
            <a:br>
              <a:rPr lang="en-GB" sz="1700" dirty="0" smtClean="0"/>
            </a:br>
            <a:r>
              <a:rPr lang="en-GB" sz="1700" dirty="0"/>
              <a:t>This chart shows that the average number of children per woman tends to be higher in countries where child mortality is higher. </a:t>
            </a:r>
            <a:r>
              <a:rPr lang="en-GB" sz="1700" dirty="0" smtClean="0"/>
              <a:t/>
            </a:r>
            <a:br>
              <a:rPr lang="en-GB" sz="1700" dirty="0" smtClean="0"/>
            </a:br>
            <a:r>
              <a:rPr lang="en-GB" sz="1700" dirty="0" smtClean="0"/>
              <a:t/>
            </a:r>
            <a:br>
              <a:rPr lang="en-GB" sz="1700" dirty="0" smtClean="0"/>
            </a:br>
            <a:r>
              <a:rPr lang="en-GB" sz="1700" dirty="0"/>
              <a:t>Using the slider at the bottom of the chart you can trace changes over time. You can check that as child mortality goes down, fertility rates also go down. </a:t>
            </a:r>
            <a:r>
              <a:rPr lang="en-GB" sz="1700" dirty="0" smtClean="0"/>
              <a:t/>
            </a:r>
            <a:br>
              <a:rPr lang="en-GB" sz="1700" dirty="0" smtClean="0"/>
            </a:br>
            <a:r>
              <a:rPr lang="en-GB" sz="1700" dirty="0" smtClean="0"/>
              <a:t/>
            </a:r>
            <a:br>
              <a:rPr lang="en-GB" sz="1700" dirty="0" smtClean="0"/>
            </a:br>
            <a:r>
              <a:rPr lang="en-GB" sz="1700" i="1" dirty="0"/>
              <a:t>(Note: This chart only shows correlations. You can read our review of the evidence supporting a causal link between child mortality and family size </a:t>
            </a:r>
            <a:r>
              <a:rPr lang="en-GB" sz="1700" i="1" dirty="0">
                <a:hlinkClick r:id="rId2"/>
              </a:rPr>
              <a:t>here.</a:t>
            </a:r>
            <a:r>
              <a:rPr lang="en-GB" sz="1700" i="1" dirty="0"/>
              <a:t>)</a:t>
            </a:r>
            <a:endParaRPr lang="en-GB" sz="17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61" y="457200"/>
            <a:ext cx="8530088" cy="6021238"/>
          </a:xfrm>
          <a:prstGeom prst="rect">
            <a:avLst/>
          </a:prstGeom>
        </p:spPr>
      </p:pic>
    </p:spTree>
    <p:extLst>
      <p:ext uri="{BB962C8B-B14F-4D97-AF65-F5344CB8AC3E}">
        <p14:creationId xmlns:p14="http://schemas.microsoft.com/office/powerpoint/2010/main" val="4289056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677" y="759125"/>
            <a:ext cx="3433313" cy="1975449"/>
          </a:xfrm>
        </p:spPr>
        <p:txBody>
          <a:bodyPr>
            <a:noAutofit/>
          </a:bodyPr>
          <a:lstStyle/>
          <a:p>
            <a:pPr marL="0" indent="0" fontAlgn="base">
              <a:buNone/>
            </a:pPr>
            <a:r>
              <a:rPr lang="en-GB" sz="1500" dirty="0"/>
              <a:t>The choice of having a child requires parents, but especially mothers, to consider the </a:t>
            </a:r>
            <a:r>
              <a:rPr lang="en-GB" sz="1500" dirty="0">
                <a:hlinkClick r:id="rId2"/>
              </a:rPr>
              <a:t>opportunity costs</a:t>
            </a:r>
            <a:r>
              <a:rPr lang="en-GB" sz="1500" dirty="0"/>
              <a:t> that come with children – e.g. risking health, lower earnings, etc. </a:t>
            </a:r>
            <a:r>
              <a:rPr lang="en-GB" sz="1500" dirty="0" smtClean="0"/>
              <a:t/>
            </a:r>
            <a:br>
              <a:rPr lang="en-GB" sz="1500" dirty="0" smtClean="0"/>
            </a:br>
            <a:r>
              <a:rPr lang="en-GB" sz="1500" dirty="0" smtClean="0"/>
              <a:t/>
            </a:r>
            <a:br>
              <a:rPr lang="en-GB" sz="1500" dirty="0" smtClean="0"/>
            </a:br>
            <a:r>
              <a:rPr lang="en-GB" sz="1500" dirty="0"/>
              <a:t>Education drastically affects opportunity costs, and because of this more educated women tend to have fewer children.</a:t>
            </a:r>
            <a:r>
              <a:rPr lang="en-GB" sz="1500" dirty="0" smtClean="0"/>
              <a:t/>
            </a:r>
            <a:br>
              <a:rPr lang="en-GB" sz="1500" dirty="0" smtClean="0"/>
            </a:br>
            <a:r>
              <a:rPr lang="en-GB" sz="1500" dirty="0" smtClean="0"/>
              <a:t/>
            </a:r>
            <a:br>
              <a:rPr lang="en-GB" sz="1500" dirty="0" smtClean="0"/>
            </a:br>
            <a:r>
              <a:rPr lang="en-GB" sz="1500" dirty="0"/>
              <a:t>This chart shows that there is a correlation between women's education and family size, across countries and time. Looking at variation within countries shows the same: more educated women in a country </a:t>
            </a:r>
            <a:r>
              <a:rPr lang="en-GB" sz="1500" dirty="0">
                <a:hlinkClick r:id="rId3"/>
              </a:rPr>
              <a:t>tend to have fewer children</a:t>
            </a:r>
            <a:r>
              <a:rPr lang="en-GB" sz="1500" dirty="0"/>
              <a:t>.</a:t>
            </a:r>
            <a:r>
              <a:rPr lang="en-GB" sz="1500" dirty="0" smtClean="0"/>
              <a:t/>
            </a:r>
            <a:br>
              <a:rPr lang="en-GB" sz="1500" dirty="0" smtClean="0"/>
            </a:br>
            <a:r>
              <a:rPr lang="en-GB" sz="1500" dirty="0" smtClean="0"/>
              <a:t/>
            </a:r>
            <a:br>
              <a:rPr lang="en-GB" sz="1500" dirty="0" smtClean="0"/>
            </a:br>
            <a:r>
              <a:rPr lang="en-GB" sz="1500" dirty="0"/>
              <a:t>These correlations capture the direct effect of education on fertility, as well as other aspects, such as the fact that education often goes together with changes in social norms.</a:t>
            </a:r>
            <a:r>
              <a:rPr lang="en-GB" sz="1500" dirty="0" smtClean="0"/>
              <a:t/>
            </a:r>
            <a:br>
              <a:rPr lang="en-GB" sz="1500" dirty="0" smtClean="0"/>
            </a:br>
            <a:r>
              <a:rPr lang="en-GB" sz="1500" dirty="0" smtClean="0"/>
              <a:t/>
            </a:r>
            <a:br>
              <a:rPr lang="en-GB" sz="1500" dirty="0" smtClean="0"/>
            </a:br>
            <a:r>
              <a:rPr lang="en-GB" sz="1500" i="1" dirty="0"/>
              <a:t>(Note: You can read our review of the evidence supporting a causal link </a:t>
            </a:r>
            <a:r>
              <a:rPr lang="en-GB" sz="1500" i="1" dirty="0">
                <a:hlinkClick r:id="rId4"/>
              </a:rPr>
              <a:t>here.</a:t>
            </a:r>
            <a:r>
              <a:rPr lang="en-GB" sz="1500" i="1" dirty="0"/>
              <a:t>)</a:t>
            </a:r>
            <a:endParaRPr lang="en-GB" sz="1500"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135" y="457200"/>
            <a:ext cx="8444542" cy="5960853"/>
          </a:xfrm>
          <a:prstGeom prst="rect">
            <a:avLst/>
          </a:prstGeom>
        </p:spPr>
      </p:pic>
    </p:spTree>
    <p:extLst>
      <p:ext uri="{BB962C8B-B14F-4D97-AF65-F5344CB8AC3E}">
        <p14:creationId xmlns:p14="http://schemas.microsoft.com/office/powerpoint/2010/main" val="2466568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How many people live around the world today and where are they?</a:t>
            </a:r>
          </a:p>
          <a:p>
            <a:r>
              <a:rPr lang="en-GB" b="1" dirty="0" smtClean="0"/>
              <a:t> </a:t>
            </a:r>
            <a:r>
              <a:rPr lang="en-GB" dirty="0" smtClean="0">
                <a:solidFill>
                  <a:schemeClr val="bg1">
                    <a:lumMod val="85000"/>
                  </a:schemeClr>
                </a:solidFill>
              </a:rPr>
              <a:t>Will humanity keep growing indefinitely?</a:t>
            </a:r>
          </a:p>
          <a:p>
            <a:r>
              <a:rPr lang="en-GB" dirty="0" smtClean="0"/>
              <a:t> </a:t>
            </a:r>
            <a:r>
              <a:rPr lang="en-GB" dirty="0" smtClean="0">
                <a:solidFill>
                  <a:schemeClr val="bg1">
                    <a:lumMod val="85000"/>
                  </a:schemeClr>
                </a:solidFill>
              </a:rPr>
              <a:t>How will global demographics change in the next decades?</a:t>
            </a:r>
          </a:p>
          <a:p>
            <a:r>
              <a:rPr lang="en-GB" i="1" dirty="0" smtClean="0"/>
              <a:t> </a:t>
            </a:r>
            <a:r>
              <a:rPr lang="en-GB" dirty="0" smtClean="0">
                <a:solidFill>
                  <a:schemeClr val="bg1">
                    <a:lumMod val="85000"/>
                  </a:schemeClr>
                </a:solidFill>
              </a:rPr>
              <a:t>What’s the link between population growth and development?</a:t>
            </a:r>
          </a:p>
          <a:p>
            <a:r>
              <a:rPr lang="en-GB" i="1" dirty="0" smtClean="0"/>
              <a:t> </a:t>
            </a:r>
            <a:r>
              <a:rPr lang="en-GB" dirty="0" smtClean="0">
                <a:solidFill>
                  <a:schemeClr val="bg1">
                    <a:lumMod val="85000"/>
                  </a:schemeClr>
                </a:solidFill>
              </a:rPr>
              <a:t>How does development lead to smaller families?</a:t>
            </a:r>
          </a:p>
          <a:p>
            <a:r>
              <a:rPr lang="en-GB" i="1" dirty="0" smtClean="0"/>
              <a:t> </a:t>
            </a:r>
            <a:r>
              <a:rPr lang="en-GB" dirty="0" smtClean="0">
                <a:solidFill>
                  <a:schemeClr val="bg1">
                    <a:lumMod val="85000"/>
                  </a:schemeClr>
                </a:solidFill>
              </a:rPr>
              <a:t>What should be the role of policy when it comes to population control?</a:t>
            </a:r>
            <a:endParaRPr lang="en-GB" dirty="0">
              <a:solidFill>
                <a:schemeClr val="bg1">
                  <a:lumMod val="85000"/>
                </a:schemeClr>
              </a:solidFill>
            </a:endParaRPr>
          </a:p>
        </p:txBody>
      </p:sp>
    </p:spTree>
    <p:extLst>
      <p:ext uri="{BB962C8B-B14F-4D97-AF65-F5344CB8AC3E}">
        <p14:creationId xmlns:p14="http://schemas.microsoft.com/office/powerpoint/2010/main" val="1167494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677" y="759125"/>
            <a:ext cx="3433313" cy="1975449"/>
          </a:xfrm>
        </p:spPr>
        <p:txBody>
          <a:bodyPr>
            <a:noAutofit/>
          </a:bodyPr>
          <a:lstStyle/>
          <a:p>
            <a:pPr marL="0" indent="0" fontAlgn="base">
              <a:buNone/>
            </a:pPr>
            <a:r>
              <a:rPr lang="en-GB" sz="1500" dirty="0"/>
              <a:t>This chart shows that in countries with higher average national incomes, families tend to be smaller; and within countries, richer families also tend be smaller.</a:t>
            </a:r>
            <a:r>
              <a:rPr lang="en-GB" sz="1500" dirty="0" smtClean="0"/>
              <a:t/>
            </a:r>
            <a:br>
              <a:rPr lang="en-GB" sz="1500" dirty="0" smtClean="0"/>
            </a:br>
            <a:r>
              <a:rPr lang="en-GB" sz="1500" dirty="0" smtClean="0"/>
              <a:t/>
            </a:r>
            <a:br>
              <a:rPr lang="en-GB" sz="1500" dirty="0" smtClean="0"/>
            </a:br>
            <a:r>
              <a:rPr lang="en-GB" sz="1500" dirty="0"/>
              <a:t>This correlation is partly driven by a causal mechanism: income affects desired family size because in poor families children often take care of parents in old age and during times of need. But it also captures other things – like the fact that higher incomes often go together with better health and education. </a:t>
            </a:r>
            <a:r>
              <a:rPr lang="en-GB" sz="1500" dirty="0" smtClean="0"/>
              <a:t/>
            </a:r>
            <a:br>
              <a:rPr lang="en-GB" sz="1500" dirty="0" smtClean="0"/>
            </a:br>
            <a:r>
              <a:rPr lang="en-GB" sz="1500" dirty="0" smtClean="0"/>
              <a:t/>
            </a:r>
            <a:br>
              <a:rPr lang="en-GB" sz="1500" dirty="0" smtClean="0"/>
            </a:br>
            <a:r>
              <a:rPr lang="en-GB" sz="1500" dirty="0"/>
              <a:t>Some studies have looked at exogenous shocks to fertility (e.g. contraception campaigns), and they have found evidence consistent with the causal link (e.g. parents who have fewer children often expect lower money transfers in the future and hence save more in anticipation). </a:t>
            </a:r>
            <a:r>
              <a:rPr lang="en-GB" sz="1500" dirty="0" smtClean="0"/>
              <a:t/>
            </a:r>
            <a:br>
              <a:rPr lang="en-GB" sz="1500" dirty="0" smtClean="0"/>
            </a:br>
            <a:r>
              <a:rPr lang="en-GB" sz="1500" dirty="0" smtClean="0"/>
              <a:t/>
            </a:r>
            <a:br>
              <a:rPr lang="en-GB" sz="1500" dirty="0" smtClean="0"/>
            </a:br>
            <a:r>
              <a:rPr lang="en-GB" sz="1500" i="1" dirty="0"/>
              <a:t>(Note: You can read more about this in Chapter 4 of the book </a:t>
            </a:r>
            <a:r>
              <a:rPr lang="en-GB" sz="1500" i="1" dirty="0">
                <a:hlinkClick r:id="rId2"/>
              </a:rPr>
              <a:t>Poor Economics</a:t>
            </a:r>
            <a:r>
              <a:rPr lang="en-GB" sz="1500" i="1" dirty="0"/>
              <a:t>.)</a:t>
            </a:r>
            <a:endParaRPr lang="en-GB" sz="15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32" y="457200"/>
            <a:ext cx="8515504" cy="5960853"/>
          </a:xfrm>
          <a:prstGeom prst="rect">
            <a:avLst/>
          </a:prstGeom>
        </p:spPr>
      </p:pic>
    </p:spTree>
    <p:extLst>
      <p:ext uri="{BB962C8B-B14F-4D97-AF65-F5344CB8AC3E}">
        <p14:creationId xmlns:p14="http://schemas.microsoft.com/office/powerpoint/2010/main" val="2292028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677" y="759125"/>
            <a:ext cx="3433313" cy="1975449"/>
          </a:xfrm>
        </p:spPr>
        <p:txBody>
          <a:bodyPr>
            <a:noAutofit/>
          </a:bodyPr>
          <a:lstStyle/>
          <a:p>
            <a:pPr marL="0" indent="0" fontAlgn="base">
              <a:buNone/>
            </a:pPr>
            <a:r>
              <a:rPr lang="en-GB" sz="1500" dirty="0"/>
              <a:t>Family size is partly determined by social norms and views on the role of women. </a:t>
            </a:r>
            <a:r>
              <a:rPr lang="en-GB" sz="1500" dirty="0" smtClean="0"/>
              <a:t/>
            </a:r>
            <a:br>
              <a:rPr lang="en-GB" sz="1500" dirty="0" smtClean="0"/>
            </a:br>
            <a:r>
              <a:rPr lang="en-GB" sz="1500" dirty="0" smtClean="0"/>
              <a:t/>
            </a:r>
            <a:br>
              <a:rPr lang="en-GB" sz="1500" dirty="0" smtClean="0"/>
            </a:br>
            <a:r>
              <a:rPr lang="en-GB" sz="1500" dirty="0"/>
              <a:t>In many contexts discrimination is common and economic opportunities are scarce, so norms that limit women's options end up also having an impact on whether parents prefer having a boy.</a:t>
            </a:r>
            <a:r>
              <a:rPr lang="en-GB" sz="1500" dirty="0" smtClean="0"/>
              <a:t/>
            </a:r>
            <a:br>
              <a:rPr lang="en-GB" sz="1500" dirty="0" smtClean="0"/>
            </a:br>
            <a:r>
              <a:rPr lang="en-GB" sz="1500" dirty="0" smtClean="0"/>
              <a:t/>
            </a:r>
            <a:br>
              <a:rPr lang="en-GB" sz="1500" dirty="0" smtClean="0"/>
            </a:br>
            <a:r>
              <a:rPr lang="en-GB" sz="1500" dirty="0"/>
              <a:t>A </a:t>
            </a:r>
            <a:r>
              <a:rPr lang="en-GB" sz="1500" dirty="0">
                <a:hlinkClick r:id="rId2"/>
              </a:rPr>
              <a:t>study</a:t>
            </a:r>
            <a:r>
              <a:rPr lang="en-GB" sz="1500" dirty="0"/>
              <a:t> found that the introduction of cable television in India exposed people to new lifestyles, and this led to a decrease in son preference, an increases in women’s autonomy, and a decreases in fertility.</a:t>
            </a:r>
            <a:r>
              <a:rPr lang="en-GB" sz="1500" dirty="0" smtClean="0"/>
              <a:t/>
            </a:r>
            <a:br>
              <a:rPr lang="en-GB" sz="1500" dirty="0" smtClean="0"/>
            </a:br>
            <a:r>
              <a:rPr lang="en-GB" sz="1500" dirty="0" smtClean="0"/>
              <a:t/>
            </a:r>
            <a:br>
              <a:rPr lang="en-GB" sz="1500" dirty="0" smtClean="0"/>
            </a:br>
            <a:r>
              <a:rPr lang="en-GB" sz="1500" i="1" dirty="0"/>
              <a:t>(Note: In India there is evidence of "missing girls" from sex-selective abortions, as well as evidence of the fact that couples’ often keep having kids until they get a boy - so there are millions of "less wanted girls" who are </a:t>
            </a:r>
            <a:r>
              <a:rPr lang="en-GB" sz="1500" i="1" dirty="0" err="1"/>
              <a:t>disfavored</a:t>
            </a:r>
            <a:r>
              <a:rPr lang="en-GB" sz="1500" i="1" dirty="0"/>
              <a:t> in terms of health and education. </a:t>
            </a:r>
            <a:r>
              <a:rPr lang="en-GB" sz="1500" i="1" dirty="0">
                <a:hlinkClick r:id="rId3"/>
              </a:rPr>
              <a:t>This short newspaper article</a:t>
            </a:r>
            <a:r>
              <a:rPr lang="en-GB" sz="1500" i="1" dirty="0"/>
              <a:t> explains the issue of "missing" and "unwanted" girls in more detail.)</a:t>
            </a:r>
            <a:endParaRPr lang="en-GB" sz="15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19" y="707367"/>
            <a:ext cx="8523258" cy="5598543"/>
          </a:xfrm>
          <a:prstGeom prst="rect">
            <a:avLst/>
          </a:prstGeom>
        </p:spPr>
      </p:pic>
    </p:spTree>
    <p:extLst>
      <p:ext uri="{BB962C8B-B14F-4D97-AF65-F5344CB8AC3E}">
        <p14:creationId xmlns:p14="http://schemas.microsoft.com/office/powerpoint/2010/main" val="124712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5636" y="543465"/>
            <a:ext cx="3433313" cy="1975449"/>
          </a:xfrm>
        </p:spPr>
        <p:txBody>
          <a:bodyPr>
            <a:noAutofit/>
          </a:bodyPr>
          <a:lstStyle/>
          <a:p>
            <a:pPr marL="0" indent="0" fontAlgn="base">
              <a:buNone/>
            </a:pPr>
            <a:r>
              <a:rPr lang="en-GB" sz="1500" dirty="0"/>
              <a:t>In surveys on desired family size in which men and women are separately interviewed, men usually report a larger ideal family size and a lower demand for contraception than their wives. </a:t>
            </a:r>
            <a:r>
              <a:rPr lang="en-GB" sz="1500" dirty="0" smtClean="0"/>
              <a:t/>
            </a:r>
            <a:br>
              <a:rPr lang="en-GB" sz="1500" dirty="0" smtClean="0"/>
            </a:br>
            <a:r>
              <a:rPr lang="en-GB" sz="1500" dirty="0" smtClean="0"/>
              <a:t/>
            </a:r>
            <a:br>
              <a:rPr lang="en-GB" sz="1500" dirty="0" smtClean="0"/>
            </a:br>
            <a:r>
              <a:rPr lang="en-GB" sz="1500" dirty="0"/>
              <a:t>In many countries there's a large number of women who do not want to get pregnant, but are not using contraception.</a:t>
            </a:r>
            <a:r>
              <a:rPr lang="en-GB" sz="1500" dirty="0" smtClean="0"/>
              <a:t/>
            </a:r>
            <a:br>
              <a:rPr lang="en-GB" sz="1500" dirty="0" smtClean="0"/>
            </a:br>
            <a:r>
              <a:rPr lang="en-GB" sz="1500" dirty="0" smtClean="0"/>
              <a:t/>
            </a:r>
            <a:br>
              <a:rPr lang="en-GB" sz="1500" dirty="0" smtClean="0"/>
            </a:br>
            <a:r>
              <a:rPr lang="en-GB" sz="1500" dirty="0"/>
              <a:t>Lack of access to contraceptives is often a reality. But the evidence shows that simply supplying contraceptives is not enough to guarantee usage. Changes in social norms and female empowerment are also necessary.</a:t>
            </a:r>
            <a:r>
              <a:rPr lang="en-GB" sz="1500" dirty="0" smtClean="0"/>
              <a:t/>
            </a:r>
            <a:br>
              <a:rPr lang="en-GB" sz="1500" dirty="0" smtClean="0"/>
            </a:br>
            <a:r>
              <a:rPr lang="en-GB" sz="1500" dirty="0" smtClean="0"/>
              <a:t/>
            </a:r>
            <a:br>
              <a:rPr lang="en-GB" sz="1500" dirty="0" smtClean="0"/>
            </a:br>
            <a:r>
              <a:rPr lang="en-GB" sz="1500" i="1" dirty="0"/>
              <a:t>(Note: Family planning policies are important even when they have no direct impact on fertility. In Colombia, for example, </a:t>
            </a:r>
            <a:r>
              <a:rPr lang="en-GB" sz="1500" i="1" dirty="0">
                <a:hlinkClick r:id="rId2"/>
              </a:rPr>
              <a:t>increasing family planning alternatives</a:t>
            </a:r>
            <a:r>
              <a:rPr lang="en-GB" sz="1500" i="1" dirty="0"/>
              <a:t> led to changes in the age at which women had children, even though they had little effect on number of children. You can read more about contraceptives, family planning and female empowerment in our entry </a:t>
            </a:r>
            <a:r>
              <a:rPr lang="en-GB" sz="1500" i="1" dirty="0">
                <a:hlinkClick r:id="rId3"/>
              </a:rPr>
              <a:t>here.</a:t>
            </a:r>
            <a:r>
              <a:rPr lang="en-GB" sz="1500" i="1" dirty="0"/>
              <a:t>)</a:t>
            </a:r>
            <a:endParaRPr lang="en-GB" sz="15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518" y="457200"/>
            <a:ext cx="8515504" cy="6010944"/>
          </a:xfrm>
          <a:prstGeom prst="rect">
            <a:avLst/>
          </a:prstGeom>
        </p:spPr>
      </p:pic>
    </p:spTree>
    <p:extLst>
      <p:ext uri="{BB962C8B-B14F-4D97-AF65-F5344CB8AC3E}">
        <p14:creationId xmlns:p14="http://schemas.microsoft.com/office/powerpoint/2010/main" val="2249784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How many people live around the world today and where are they?</a:t>
            </a:r>
          </a:p>
          <a:p>
            <a:r>
              <a:rPr lang="en-GB" b="1" dirty="0" smtClean="0"/>
              <a:t> </a:t>
            </a:r>
            <a:r>
              <a:rPr lang="en-GB" dirty="0" smtClean="0">
                <a:solidFill>
                  <a:schemeClr val="bg1">
                    <a:lumMod val="85000"/>
                  </a:schemeClr>
                </a:solidFill>
              </a:rPr>
              <a:t>Will humanity keep growing indefinitely?</a:t>
            </a:r>
          </a:p>
          <a:p>
            <a:r>
              <a:rPr lang="en-GB" dirty="0" smtClean="0"/>
              <a:t> </a:t>
            </a:r>
            <a:r>
              <a:rPr lang="en-GB" dirty="0" smtClean="0">
                <a:solidFill>
                  <a:schemeClr val="bg1">
                    <a:lumMod val="85000"/>
                  </a:schemeClr>
                </a:solidFill>
              </a:rPr>
              <a:t>How will global demographics change in the next decades?</a:t>
            </a:r>
          </a:p>
          <a:p>
            <a:r>
              <a:rPr lang="en-GB" i="1" dirty="0" smtClean="0"/>
              <a:t> </a:t>
            </a:r>
            <a:r>
              <a:rPr lang="en-GB" dirty="0" smtClean="0">
                <a:solidFill>
                  <a:schemeClr val="bg1">
                    <a:lumMod val="85000"/>
                  </a:schemeClr>
                </a:solidFill>
              </a:rPr>
              <a:t>What’s the link between population growth and development?</a:t>
            </a:r>
          </a:p>
          <a:p>
            <a:r>
              <a:rPr lang="en-GB" i="1" dirty="0" smtClean="0"/>
              <a:t> </a:t>
            </a:r>
            <a:r>
              <a:rPr lang="en-GB" dirty="0" smtClean="0">
                <a:solidFill>
                  <a:schemeClr val="bg1">
                    <a:lumMod val="85000"/>
                  </a:schemeClr>
                </a:solidFill>
              </a:rPr>
              <a:t>How does development lead to smaller families?</a:t>
            </a:r>
          </a:p>
          <a:p>
            <a:r>
              <a:rPr lang="en-GB" i="1" dirty="0" smtClean="0"/>
              <a:t> </a:t>
            </a:r>
            <a:r>
              <a:rPr lang="en-GB" b="1" dirty="0" smtClean="0"/>
              <a:t>What should be the role of policy when it comes to population control?</a:t>
            </a:r>
            <a:endParaRPr lang="en-GB" b="1" dirty="0"/>
          </a:p>
        </p:txBody>
      </p:sp>
    </p:spTree>
    <p:extLst>
      <p:ext uri="{BB962C8B-B14F-4D97-AF65-F5344CB8AC3E}">
        <p14:creationId xmlns:p14="http://schemas.microsoft.com/office/powerpoint/2010/main" val="1864886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Coercive population control measures violate rights and are ineffective</a:t>
            </a:r>
            <a:endParaRPr lang="en-GB" sz="2100" dirty="0"/>
          </a:p>
        </p:txBody>
      </p:sp>
    </p:spTree>
    <p:extLst>
      <p:ext uri="{BB962C8B-B14F-4D97-AF65-F5344CB8AC3E}">
        <p14:creationId xmlns:p14="http://schemas.microsoft.com/office/powerpoint/2010/main" val="3363608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7022" y="664234"/>
            <a:ext cx="3433313" cy="1975449"/>
          </a:xfrm>
        </p:spPr>
        <p:txBody>
          <a:bodyPr>
            <a:noAutofit/>
          </a:bodyPr>
          <a:lstStyle/>
          <a:p>
            <a:pPr marL="0" indent="0" fontAlgn="base">
              <a:buNone/>
            </a:pPr>
            <a:r>
              <a:rPr lang="en-GB" sz="1700" dirty="0"/>
              <a:t>This chart plots fertility in China since 1945. It shows that fertility started to decline in 1970, long before the introduction of the one-child-policy. Taiwan, which is claimed by China as part of China, never introduced a one-child-policy but experienced the same decline.</a:t>
            </a:r>
            <a:r>
              <a:rPr lang="en-GB" sz="1700" dirty="0" smtClean="0"/>
              <a:t/>
            </a:r>
            <a:br>
              <a:rPr lang="en-GB" sz="1700" dirty="0" smtClean="0"/>
            </a:br>
            <a:r>
              <a:rPr lang="en-GB" sz="1700" dirty="0" smtClean="0"/>
              <a:t/>
            </a:r>
            <a:br>
              <a:rPr lang="en-GB" sz="1700" dirty="0" smtClean="0"/>
            </a:br>
            <a:r>
              <a:rPr lang="en-GB" sz="1700" dirty="0"/>
              <a:t>There is similar evidence from other countries. In India, for example, the "sterilization camps" from the 1970s were ineffective - and it is possible they actually contributed to population growth in the long run by eroding trust in family planning policies. </a:t>
            </a:r>
            <a:r>
              <a:rPr lang="en-GB" sz="1700" dirty="0" smtClean="0"/>
              <a:t/>
            </a:r>
            <a:br>
              <a:rPr lang="en-GB" sz="1700" dirty="0" smtClean="0"/>
            </a:br>
            <a:r>
              <a:rPr lang="en-GB" sz="1700" dirty="0" smtClean="0"/>
              <a:t/>
            </a:r>
            <a:br>
              <a:rPr lang="en-GB" sz="1700" dirty="0" smtClean="0"/>
            </a:br>
            <a:r>
              <a:rPr lang="en-GB" sz="1700" i="1" dirty="0"/>
              <a:t>(Note: You can read more about coercive population control policies in our entry </a:t>
            </a:r>
            <a:r>
              <a:rPr lang="en-GB" sz="1700" i="1" dirty="0">
                <a:hlinkClick r:id="rId2"/>
              </a:rPr>
              <a:t>here.</a:t>
            </a:r>
            <a:r>
              <a:rPr lang="en-GB" sz="1700" i="1" dirty="0"/>
              <a:t> And you can read more about India's sterilization camps in </a:t>
            </a:r>
            <a:r>
              <a:rPr lang="en-GB" sz="1700" i="1" dirty="0">
                <a:hlinkClick r:id="rId3"/>
              </a:rPr>
              <a:t>this academic article.</a:t>
            </a:r>
            <a:r>
              <a:rPr lang="en-GB" sz="1700" i="1" dirty="0"/>
              <a:t>)</a:t>
            </a:r>
            <a:endParaRPr lang="en-GB" sz="17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913" y="495443"/>
            <a:ext cx="8324491" cy="5827144"/>
          </a:xfrm>
          <a:prstGeom prst="rect">
            <a:avLst/>
          </a:prstGeom>
        </p:spPr>
      </p:pic>
    </p:spTree>
    <p:extLst>
      <p:ext uri="{BB962C8B-B14F-4D97-AF65-F5344CB8AC3E}">
        <p14:creationId xmlns:p14="http://schemas.microsoft.com/office/powerpoint/2010/main" val="3173132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The demographic transition is already happening – but policies can help speed things up</a:t>
            </a:r>
            <a:endParaRPr lang="en-GB" sz="2100" dirty="0"/>
          </a:p>
        </p:txBody>
      </p:sp>
    </p:spTree>
    <p:extLst>
      <p:ext uri="{BB962C8B-B14F-4D97-AF65-F5344CB8AC3E}">
        <p14:creationId xmlns:p14="http://schemas.microsoft.com/office/powerpoint/2010/main" val="958191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7022" y="664234"/>
            <a:ext cx="3433313" cy="1975449"/>
          </a:xfrm>
        </p:spPr>
        <p:txBody>
          <a:bodyPr>
            <a:noAutofit/>
          </a:bodyPr>
          <a:lstStyle/>
          <a:p>
            <a:pPr marL="0" indent="0" fontAlgn="base">
              <a:buNone/>
            </a:pPr>
            <a:r>
              <a:rPr lang="en-GB" sz="1700" dirty="0" smtClean="0"/>
              <a:t>It </a:t>
            </a:r>
            <a:r>
              <a:rPr lang="en-GB" sz="1700" dirty="0"/>
              <a:t>would be wrong to assume that people in poor countries, where families are larger, need external help to control their fertility.</a:t>
            </a:r>
            <a:r>
              <a:rPr lang="en-GB" sz="1700" dirty="0" smtClean="0"/>
              <a:t/>
            </a:r>
            <a:br>
              <a:rPr lang="en-GB" sz="1700" dirty="0" smtClean="0"/>
            </a:br>
            <a:r>
              <a:rPr lang="en-GB" sz="1700" dirty="0" smtClean="0"/>
              <a:t/>
            </a:r>
            <a:br>
              <a:rPr lang="en-GB" sz="1700" dirty="0" smtClean="0"/>
            </a:br>
            <a:r>
              <a:rPr lang="en-GB" sz="1700" dirty="0"/>
              <a:t>As this chart shows, fertility rates in poor countries are declining faster than they did in rich countries in the past. </a:t>
            </a:r>
            <a:r>
              <a:rPr lang="en-GB" sz="1700" dirty="0" smtClean="0"/>
              <a:t/>
            </a:r>
            <a:br>
              <a:rPr lang="en-GB" sz="1700" dirty="0" smtClean="0"/>
            </a:br>
            <a:r>
              <a:rPr lang="en-GB" sz="1700" dirty="0" smtClean="0"/>
              <a:t/>
            </a:r>
            <a:br>
              <a:rPr lang="en-GB" sz="1700" dirty="0" smtClean="0"/>
            </a:br>
            <a:r>
              <a:rPr lang="en-GB" sz="1700" dirty="0"/>
              <a:t>But of course: policies can help speed things up even more. As we have shown here, policies that promote education, health and better economic and social opportunities for women, are effective population policies. </a:t>
            </a:r>
            <a:r>
              <a:rPr lang="en-GB" sz="1700" dirty="0" smtClean="0"/>
              <a:t/>
            </a:r>
            <a:br>
              <a:rPr lang="en-GB" sz="1700" dirty="0" smtClean="0"/>
            </a:br>
            <a:r>
              <a:rPr lang="en-GB" sz="1700" dirty="0" smtClean="0"/>
              <a:t/>
            </a:r>
            <a:br>
              <a:rPr lang="en-GB" sz="1700" dirty="0" smtClean="0"/>
            </a:br>
            <a:r>
              <a:rPr lang="en-GB" sz="1700" i="1" dirty="0"/>
              <a:t>(Note: You can explore country-by-country changes in fertility in </a:t>
            </a:r>
            <a:r>
              <a:rPr lang="en-GB" sz="1700" i="1" dirty="0">
                <a:hlinkClick r:id="rId2"/>
              </a:rPr>
              <a:t>this interactive chart.</a:t>
            </a:r>
            <a:r>
              <a:rPr lang="en-GB" sz="1700" i="1" dirty="0"/>
              <a:t> And you can read more about the global decline of fertility in our entry </a:t>
            </a:r>
            <a:r>
              <a:rPr lang="en-GB" sz="1700" i="1" dirty="0">
                <a:hlinkClick r:id="rId3"/>
              </a:rPr>
              <a:t>here</a:t>
            </a:r>
            <a:r>
              <a:rPr lang="en-GB" sz="1700" i="1" dirty="0"/>
              <a:t>)</a:t>
            </a:r>
            <a:endParaRPr lang="en-GB" sz="17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271" y="495443"/>
            <a:ext cx="8324491" cy="5827144"/>
          </a:xfrm>
          <a:prstGeom prst="rect">
            <a:avLst/>
          </a:prstGeom>
        </p:spPr>
      </p:pic>
    </p:spTree>
    <p:extLst>
      <p:ext uri="{BB962C8B-B14F-4D97-AF65-F5344CB8AC3E}">
        <p14:creationId xmlns:p14="http://schemas.microsoft.com/office/powerpoint/2010/main" val="3532868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0783" y="1682152"/>
            <a:ext cx="6236900" cy="3648974"/>
          </a:xfrm>
        </p:spPr>
        <p:txBody>
          <a:bodyPr>
            <a:noAutofit/>
          </a:bodyPr>
          <a:lstStyle/>
          <a:p>
            <a:pPr marL="0" indent="0" fontAlgn="base">
              <a:buNone/>
            </a:pPr>
            <a:r>
              <a:rPr lang="en-GB" sz="2000" dirty="0"/>
              <a:t>Further Resources from Our World in </a:t>
            </a:r>
            <a:r>
              <a:rPr lang="en-GB" sz="2000" dirty="0" smtClean="0"/>
              <a:t>Data</a:t>
            </a:r>
          </a:p>
          <a:p>
            <a:pPr marL="0" indent="0" fontAlgn="base">
              <a:buNone/>
            </a:pPr>
            <a:endParaRPr lang="en-GB" sz="2000" dirty="0"/>
          </a:p>
          <a:p>
            <a:pPr fontAlgn="base"/>
            <a:r>
              <a:rPr lang="en-GB" sz="2000" dirty="0"/>
              <a:t>Blog posts and data entries on this topic:</a:t>
            </a:r>
            <a:br>
              <a:rPr lang="en-GB" sz="2000" dirty="0"/>
            </a:br>
            <a:r>
              <a:rPr lang="en-GB" sz="2000" dirty="0" smtClean="0">
                <a:hlinkClick r:id="rId2"/>
              </a:rPr>
              <a:t>– ourworldindata.org/fertility-rate</a:t>
            </a:r>
            <a:r>
              <a:rPr lang="en-GB" sz="2000" dirty="0" smtClean="0"/>
              <a:t/>
            </a:r>
            <a:br>
              <a:rPr lang="en-GB" sz="2000" dirty="0" smtClean="0"/>
            </a:br>
            <a:r>
              <a:rPr lang="en-GB" sz="2000" dirty="0">
                <a:hlinkClick r:id="rId3"/>
              </a:rPr>
              <a:t>– ourworldindata.org/world-population-growth</a:t>
            </a:r>
            <a:r>
              <a:rPr lang="en-GB" sz="2000" dirty="0" smtClean="0"/>
              <a:t/>
            </a:r>
            <a:br>
              <a:rPr lang="en-GB" sz="2000" dirty="0" smtClean="0"/>
            </a:br>
            <a:r>
              <a:rPr lang="en-GB" sz="2000" dirty="0">
                <a:hlinkClick r:id="rId4"/>
              </a:rPr>
              <a:t>– ourworldindata.org/future-population-growth</a:t>
            </a:r>
            <a:r>
              <a:rPr lang="en-GB" sz="2000" dirty="0" smtClean="0"/>
              <a:t/>
            </a:r>
            <a:br>
              <a:rPr lang="en-GB" sz="2000" dirty="0" smtClean="0"/>
            </a:br>
            <a:r>
              <a:rPr lang="en-GB" sz="2000" dirty="0">
                <a:hlinkClick r:id="rId5"/>
              </a:rPr>
              <a:t>– ourworldindata.org/life-expectancy</a:t>
            </a:r>
            <a:r>
              <a:rPr lang="en-GB" sz="2000" dirty="0" smtClean="0"/>
              <a:t/>
            </a:r>
            <a:br>
              <a:rPr lang="en-GB" sz="2000" dirty="0" smtClean="0"/>
            </a:br>
            <a:r>
              <a:rPr lang="en-GB" sz="2000" dirty="0">
                <a:hlinkClick r:id="rId6"/>
              </a:rPr>
              <a:t>– ourworldindata.org/child-mortality</a:t>
            </a:r>
            <a:r>
              <a:rPr lang="en-GB" sz="2000" dirty="0" smtClean="0"/>
              <a:t/>
            </a:r>
            <a:br>
              <a:rPr lang="en-GB" sz="2000" dirty="0" smtClean="0"/>
            </a:br>
            <a:r>
              <a:rPr lang="en-GB" sz="2000" dirty="0">
                <a:hlinkClick r:id="rId7"/>
              </a:rPr>
              <a:t>– ourworldindata.org/maternal-mortality</a:t>
            </a:r>
            <a:r>
              <a:rPr lang="en-GB" sz="2000" dirty="0" smtClean="0"/>
              <a:t/>
            </a:r>
            <a:br>
              <a:rPr lang="en-GB" sz="2000" dirty="0" smtClean="0"/>
            </a:br>
            <a:r>
              <a:rPr lang="en-GB" sz="2000" dirty="0">
                <a:hlinkClick r:id="rId8"/>
              </a:rPr>
              <a:t>– ourworldindata.org/peak-child</a:t>
            </a:r>
            <a:r>
              <a:rPr lang="en-GB" sz="2000" dirty="0"/>
              <a:t/>
            </a:r>
            <a:br>
              <a:rPr lang="en-GB" sz="2000" dirty="0"/>
            </a:br>
            <a:endParaRPr lang="en-GB" sz="2000" dirty="0"/>
          </a:p>
          <a:p>
            <a:pPr fontAlgn="base"/>
            <a:r>
              <a:rPr lang="en-GB" sz="2000" dirty="0"/>
              <a:t/>
            </a:r>
            <a:br>
              <a:rPr lang="en-GB" sz="2000" dirty="0"/>
            </a:br>
            <a:r>
              <a:rPr lang="en-GB" sz="2000" dirty="0"/>
              <a:t>Reading list and Teaching Notes for other topics: </a:t>
            </a:r>
            <a:br>
              <a:rPr lang="en-GB" sz="2000" dirty="0"/>
            </a:br>
            <a:r>
              <a:rPr lang="en-GB" sz="2000" dirty="0">
                <a:hlinkClick r:id="rId9"/>
              </a:rPr>
              <a:t>ourworldindata.org/teaching-notes</a:t>
            </a:r>
            <a:endParaRPr lang="en-GB" sz="2000" dirty="0"/>
          </a:p>
        </p:txBody>
      </p:sp>
    </p:spTree>
    <p:extLst>
      <p:ext uri="{BB962C8B-B14F-4D97-AF65-F5344CB8AC3E}">
        <p14:creationId xmlns:p14="http://schemas.microsoft.com/office/powerpoint/2010/main" val="2200054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1587260"/>
            <a:ext cx="11266099" cy="3648974"/>
          </a:xfrm>
        </p:spPr>
        <p:txBody>
          <a:bodyPr>
            <a:noAutofit/>
          </a:bodyPr>
          <a:lstStyle/>
          <a:p>
            <a:pPr marL="0" indent="0" algn="ctr" fontAlgn="base">
              <a:buNone/>
            </a:pPr>
            <a:r>
              <a:rPr lang="en-GB" sz="2000" b="1" i="1" dirty="0"/>
              <a:t>About the author:</a:t>
            </a:r>
            <a:r>
              <a:rPr lang="en-GB" sz="2000" dirty="0" smtClean="0"/>
              <a:t/>
            </a:r>
            <a:br>
              <a:rPr lang="en-GB" sz="2000" dirty="0" smtClean="0"/>
            </a:br>
            <a:r>
              <a:rPr lang="en-GB" sz="2000" i="1" dirty="0"/>
              <a:t>Esteban Ortiz-</a:t>
            </a:r>
            <a:r>
              <a:rPr lang="en-GB" sz="2000" i="1" dirty="0" err="1"/>
              <a:t>Ospina</a:t>
            </a:r>
            <a:r>
              <a:rPr lang="en-GB" sz="2000" i="1" dirty="0"/>
              <a:t> is an economist at the University of Oxford. </a:t>
            </a:r>
            <a:r>
              <a:rPr lang="en-GB" sz="2000" dirty="0" smtClean="0"/>
              <a:t/>
            </a:r>
            <a:br>
              <a:rPr lang="en-GB" sz="2000" dirty="0" smtClean="0"/>
            </a:br>
            <a:r>
              <a:rPr lang="en-GB" sz="2000" i="1" dirty="0"/>
              <a:t>He is a Senior Researcher at the </a:t>
            </a:r>
            <a:r>
              <a:rPr lang="en-GB" sz="2000" i="1" dirty="0">
                <a:hlinkClick r:id="rId2"/>
              </a:rPr>
              <a:t>Oxford Martin Programme on Global Development</a:t>
            </a:r>
            <a:r>
              <a:rPr lang="en-GB" sz="2000" i="1" dirty="0"/>
              <a:t>. </a:t>
            </a:r>
            <a:endParaRPr lang="en-GB" sz="2000" i="1" dirty="0" smtClean="0"/>
          </a:p>
          <a:p>
            <a:pPr marL="0" indent="0" algn="ctr" fontAlgn="base">
              <a:buNone/>
            </a:pPr>
            <a:endParaRPr lang="en-GB" sz="2000" i="1" dirty="0"/>
          </a:p>
          <a:p>
            <a:pPr marL="0" indent="0" algn="ctr" fontAlgn="base">
              <a:buNone/>
            </a:pPr>
            <a:r>
              <a:rPr lang="en-GB" sz="2000" b="1" i="1" dirty="0"/>
              <a:t>About Our World in Data:</a:t>
            </a:r>
            <a:r>
              <a:rPr lang="en-GB" sz="2000" dirty="0" smtClean="0"/>
              <a:t/>
            </a:r>
            <a:br>
              <a:rPr lang="en-GB" sz="2000" dirty="0" smtClean="0"/>
            </a:br>
            <a:r>
              <a:rPr lang="en-GB" sz="2000" i="1" dirty="0"/>
              <a:t>Our World in Data is an online publication that shows how living conditions are changing. The aim is to give a global overview and to show changes over the very long run, so that we can see where we are coming from, where we are today, </a:t>
            </a:r>
            <a:r>
              <a:rPr lang="en-GB" sz="2000" i="1" dirty="0" smtClean="0"/>
              <a:t>and </a:t>
            </a:r>
            <a:r>
              <a:rPr lang="en-GB" sz="2000" i="1" dirty="0"/>
              <a:t>what is possible for the future</a:t>
            </a:r>
            <a:r>
              <a:rPr lang="en-GB" sz="2000" i="1" dirty="0" smtClean="0"/>
              <a:t>.</a:t>
            </a:r>
          </a:p>
          <a:p>
            <a:pPr marL="0" indent="0" algn="ctr" fontAlgn="base">
              <a:buNone/>
            </a:pPr>
            <a:endParaRPr lang="en-GB" sz="2000" i="1" dirty="0"/>
          </a:p>
          <a:p>
            <a:pPr marL="0" indent="0" algn="ctr" fontAlgn="base">
              <a:buNone/>
            </a:pPr>
            <a:r>
              <a:rPr lang="en-GB" sz="2000" i="1" dirty="0">
                <a:hlinkClick r:id="rId3"/>
              </a:rPr>
              <a:t>www.ourworldindata.org/about</a:t>
            </a:r>
            <a:r>
              <a:rPr lang="en-GB" sz="2000" i="1" dirty="0"/>
              <a:t> | </a:t>
            </a:r>
            <a:r>
              <a:rPr lang="en-GB" sz="2000" i="1" dirty="0">
                <a:hlinkClick r:id="rId4"/>
              </a:rPr>
              <a:t>@</a:t>
            </a:r>
            <a:r>
              <a:rPr lang="en-GB" sz="2000" i="1" dirty="0" err="1">
                <a:hlinkClick r:id="rId4"/>
              </a:rPr>
              <a:t>eortizospina</a:t>
            </a:r>
            <a:endParaRPr lang="en-GB" sz="2000" dirty="0"/>
          </a:p>
        </p:txBody>
      </p:sp>
    </p:spTree>
    <p:extLst>
      <p:ext uri="{BB962C8B-B14F-4D97-AF65-F5344CB8AC3E}">
        <p14:creationId xmlns:p14="http://schemas.microsoft.com/office/powerpoint/2010/main" val="1987236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668" y="816046"/>
            <a:ext cx="3433313" cy="5317873"/>
          </a:xfrm>
        </p:spPr>
        <p:txBody>
          <a:bodyPr>
            <a:noAutofit/>
          </a:bodyPr>
          <a:lstStyle/>
          <a:p>
            <a:pPr marL="0" indent="0" fontAlgn="base">
              <a:buNone/>
            </a:pPr>
            <a:r>
              <a:rPr lang="en-GB" sz="1700" dirty="0" smtClean="0"/>
              <a:t>In </a:t>
            </a:r>
            <a:r>
              <a:rPr lang="en-GB" sz="1700" dirty="0"/>
              <a:t>1820 there were about one billion humans living on earth. In 2016 there were 7.33 billion. Today we are </a:t>
            </a:r>
            <a:r>
              <a:rPr lang="en-GB" sz="1700" dirty="0">
                <a:hlinkClick r:id="rId2"/>
              </a:rPr>
              <a:t>close to 7.5 billion</a:t>
            </a:r>
            <a:r>
              <a:rPr lang="en-GB" sz="1700" dirty="0"/>
              <a:t>. </a:t>
            </a:r>
            <a:r>
              <a:rPr lang="en-GB" sz="1700" dirty="0" smtClean="0"/>
              <a:t/>
            </a:r>
            <a:br>
              <a:rPr lang="en-GB" sz="1700" dirty="0" smtClean="0"/>
            </a:br>
            <a:r>
              <a:rPr lang="en-GB" sz="1700" dirty="0" smtClean="0"/>
              <a:t/>
            </a:r>
            <a:br>
              <a:rPr lang="en-GB" sz="1700" dirty="0" smtClean="0"/>
            </a:br>
            <a:r>
              <a:rPr lang="en-GB" sz="1700" dirty="0">
                <a:hlinkClick r:id="rId3"/>
              </a:rPr>
              <a:t>According to recent estimates</a:t>
            </a:r>
            <a:r>
              <a:rPr lang="en-GB" sz="1700" dirty="0"/>
              <a:t>, today's population is about to 6.9% of the total number of people ever born.</a:t>
            </a:r>
            <a:r>
              <a:rPr lang="en-GB" sz="1700" dirty="0" smtClean="0"/>
              <a:t/>
            </a:r>
            <a:br>
              <a:rPr lang="en-GB" sz="1700" dirty="0" smtClean="0"/>
            </a:br>
            <a:r>
              <a:rPr lang="en-GB" sz="1700" dirty="0" smtClean="0"/>
              <a:t/>
            </a:r>
            <a:br>
              <a:rPr lang="en-GB" sz="1700" dirty="0" smtClean="0"/>
            </a:br>
            <a:r>
              <a:rPr lang="en-GB" sz="1700" dirty="0"/>
              <a:t>This chart shows the evolution of global population by regions. With the option 'Relative' you can see the changing shares of population across regions.</a:t>
            </a:r>
            <a:r>
              <a:rPr lang="en-GB" sz="1700" dirty="0" smtClean="0"/>
              <a:t/>
            </a:r>
            <a:br>
              <a:rPr lang="en-GB" sz="1700" dirty="0" smtClean="0"/>
            </a:br>
            <a:r>
              <a:rPr lang="en-GB" sz="1700" dirty="0" smtClean="0"/>
              <a:t/>
            </a:r>
            <a:br>
              <a:rPr lang="en-GB" sz="1700" dirty="0" smtClean="0"/>
            </a:br>
            <a:r>
              <a:rPr lang="en-GB" sz="1700" i="1" dirty="0"/>
              <a:t>(Note: We plot a longer series, showing world population all the way back to prehistory </a:t>
            </a:r>
            <a:r>
              <a:rPr lang="en-GB" sz="1700" i="1" dirty="0">
                <a:hlinkClick r:id="rId4"/>
              </a:rPr>
              <a:t>here</a:t>
            </a:r>
            <a:r>
              <a:rPr lang="en-GB" sz="1700" i="1" dirty="0"/>
              <a:t>. And we plot country-by-country population trends from 1700 up until today </a:t>
            </a:r>
            <a:r>
              <a:rPr lang="en-GB" sz="1700" i="1" dirty="0">
                <a:hlinkClick r:id="rId5"/>
              </a:rPr>
              <a:t>here</a:t>
            </a:r>
            <a:r>
              <a:rPr lang="en-GB" sz="1700" i="1" dirty="0"/>
              <a:t>.)</a:t>
            </a:r>
            <a:endParaRPr lang="en-GB" sz="17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517" y="466900"/>
            <a:ext cx="8522899" cy="6016164"/>
          </a:xfrm>
          <a:prstGeom prst="rect">
            <a:avLst/>
          </a:prstGeom>
        </p:spPr>
      </p:pic>
    </p:spTree>
    <p:extLst>
      <p:ext uri="{BB962C8B-B14F-4D97-AF65-F5344CB8AC3E}">
        <p14:creationId xmlns:p14="http://schemas.microsoft.com/office/powerpoint/2010/main" val="3329576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668" y="2075503"/>
            <a:ext cx="3433313" cy="2341221"/>
          </a:xfrm>
        </p:spPr>
        <p:txBody>
          <a:bodyPr>
            <a:noAutofit/>
          </a:bodyPr>
          <a:lstStyle/>
          <a:p>
            <a:pPr marL="0" indent="0" fontAlgn="base">
              <a:buNone/>
            </a:pPr>
            <a:r>
              <a:rPr lang="en-GB" sz="1700" dirty="0"/>
              <a:t>This map shows where people live around the world. It plots population per square </a:t>
            </a:r>
            <a:r>
              <a:rPr lang="en-GB" sz="1700" dirty="0" err="1"/>
              <a:t>kilometer</a:t>
            </a:r>
            <a:r>
              <a:rPr lang="en-GB" sz="1700" dirty="0"/>
              <a:t>. </a:t>
            </a:r>
            <a:r>
              <a:rPr lang="en-GB" sz="1700" dirty="0" smtClean="0"/>
              <a:t/>
            </a:r>
            <a:br>
              <a:rPr lang="en-GB" sz="1700" dirty="0" smtClean="0"/>
            </a:br>
            <a:r>
              <a:rPr lang="en-GB" sz="1700" dirty="0" smtClean="0"/>
              <a:t/>
            </a:r>
            <a:br>
              <a:rPr lang="en-GB" sz="1700" dirty="0" smtClean="0"/>
            </a:br>
            <a:r>
              <a:rPr lang="en-GB" sz="1700" dirty="0">
                <a:hlinkClick r:id="rId2"/>
              </a:rPr>
              <a:t>Here</a:t>
            </a:r>
            <a:r>
              <a:rPr lang="en-GB" sz="1700" dirty="0"/>
              <a:t> is an interactive version of the same map, where you can click and drag the mouse to pan over regions, and where you can double-click on any spot to zoom in.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06" y="1328469"/>
            <a:ext cx="8370382" cy="4071668"/>
          </a:xfrm>
          <a:prstGeom prst="rect">
            <a:avLst/>
          </a:prstGeom>
        </p:spPr>
      </p:pic>
    </p:spTree>
    <p:extLst>
      <p:ext uri="{BB962C8B-B14F-4D97-AF65-F5344CB8AC3E}">
        <p14:creationId xmlns:p14="http://schemas.microsoft.com/office/powerpoint/2010/main" val="1615930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Outline</a:t>
            </a:r>
            <a:endParaRPr lang="en-GB" dirty="0"/>
          </a:p>
        </p:txBody>
      </p:sp>
      <p:sp>
        <p:nvSpPr>
          <p:cNvPr id="3" name="Content Placeholder 2"/>
          <p:cNvSpPr>
            <a:spLocks noGrp="1"/>
          </p:cNvSpPr>
          <p:nvPr>
            <p:ph idx="1"/>
          </p:nvPr>
        </p:nvSpPr>
        <p:spPr/>
        <p:txBody>
          <a:bodyPr/>
          <a:lstStyle/>
          <a:p>
            <a:r>
              <a:rPr lang="en-GB" b="1" dirty="0" smtClean="0"/>
              <a:t> </a:t>
            </a:r>
            <a:r>
              <a:rPr lang="en-GB" dirty="0" smtClean="0">
                <a:solidFill>
                  <a:schemeClr val="bg1">
                    <a:lumMod val="85000"/>
                  </a:schemeClr>
                </a:solidFill>
              </a:rPr>
              <a:t>How many people live around the world today and where are they?</a:t>
            </a:r>
          </a:p>
          <a:p>
            <a:r>
              <a:rPr lang="en-GB" b="1" dirty="0" smtClean="0"/>
              <a:t> Will humanity keep growing indefinitely?</a:t>
            </a:r>
          </a:p>
          <a:p>
            <a:r>
              <a:rPr lang="en-GB" dirty="0" smtClean="0"/>
              <a:t> </a:t>
            </a:r>
            <a:r>
              <a:rPr lang="en-GB" dirty="0" smtClean="0">
                <a:solidFill>
                  <a:schemeClr val="bg1">
                    <a:lumMod val="85000"/>
                  </a:schemeClr>
                </a:solidFill>
              </a:rPr>
              <a:t>How will global demographics change in the next decades?</a:t>
            </a:r>
          </a:p>
          <a:p>
            <a:r>
              <a:rPr lang="en-GB" i="1" dirty="0" smtClean="0"/>
              <a:t> </a:t>
            </a:r>
            <a:r>
              <a:rPr lang="en-GB" dirty="0" smtClean="0">
                <a:solidFill>
                  <a:schemeClr val="bg1">
                    <a:lumMod val="85000"/>
                  </a:schemeClr>
                </a:solidFill>
              </a:rPr>
              <a:t>What’s the link between population growth and development?</a:t>
            </a:r>
          </a:p>
          <a:p>
            <a:r>
              <a:rPr lang="en-GB" i="1" dirty="0" smtClean="0"/>
              <a:t> </a:t>
            </a:r>
            <a:r>
              <a:rPr lang="en-GB" dirty="0" smtClean="0">
                <a:solidFill>
                  <a:schemeClr val="bg1">
                    <a:lumMod val="85000"/>
                  </a:schemeClr>
                </a:solidFill>
              </a:rPr>
              <a:t>How does development lead to smaller families?</a:t>
            </a:r>
          </a:p>
          <a:p>
            <a:r>
              <a:rPr lang="en-GB" i="1" dirty="0" smtClean="0"/>
              <a:t> </a:t>
            </a:r>
            <a:r>
              <a:rPr lang="en-GB" dirty="0" smtClean="0">
                <a:solidFill>
                  <a:schemeClr val="bg1">
                    <a:lumMod val="85000"/>
                  </a:schemeClr>
                </a:solidFill>
              </a:rPr>
              <a:t>What should be the role of policy when it comes to population control?</a:t>
            </a:r>
            <a:endParaRPr lang="en-GB" dirty="0">
              <a:solidFill>
                <a:schemeClr val="bg1">
                  <a:lumMod val="85000"/>
                </a:schemeClr>
              </a:solidFill>
            </a:endParaRPr>
          </a:p>
        </p:txBody>
      </p:sp>
    </p:spTree>
    <p:extLst>
      <p:ext uri="{BB962C8B-B14F-4D97-AF65-F5344CB8AC3E}">
        <p14:creationId xmlns:p14="http://schemas.microsoft.com/office/powerpoint/2010/main" val="425828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The world is more populated than ever before – but growth is slowing down</a:t>
            </a:r>
            <a:endParaRPr lang="en-GB" sz="2100" dirty="0"/>
          </a:p>
        </p:txBody>
      </p:sp>
    </p:spTree>
    <p:extLst>
      <p:ext uri="{BB962C8B-B14F-4D97-AF65-F5344CB8AC3E}">
        <p14:creationId xmlns:p14="http://schemas.microsoft.com/office/powerpoint/2010/main" val="1734774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668" y="466901"/>
            <a:ext cx="3433313" cy="5317873"/>
          </a:xfrm>
        </p:spPr>
        <p:txBody>
          <a:bodyPr>
            <a:noAutofit/>
          </a:bodyPr>
          <a:lstStyle/>
          <a:p>
            <a:pPr marL="0" indent="0" fontAlgn="base">
              <a:buNone/>
            </a:pPr>
            <a:r>
              <a:rPr lang="en-GB" sz="1500" dirty="0"/>
              <a:t>In order to study how the world population changes over time, it is useful to consider the rate of change rather than focusing only on the total population level. </a:t>
            </a:r>
            <a:r>
              <a:rPr lang="en-GB" sz="1500" dirty="0" smtClean="0"/>
              <a:t/>
            </a:r>
            <a:br>
              <a:rPr lang="en-GB" sz="1500" dirty="0" smtClean="0"/>
            </a:br>
            <a:r>
              <a:rPr lang="en-GB" sz="1500" dirty="0" smtClean="0"/>
              <a:t/>
            </a:r>
            <a:br>
              <a:rPr lang="en-GB" sz="1500" dirty="0" smtClean="0"/>
            </a:br>
            <a:r>
              <a:rPr lang="en-GB" sz="1500" dirty="0"/>
              <a:t>This chart shows annual population growth rates, superimposed over total world population for the period 1750-2010, plus UN projections up to 2100. </a:t>
            </a:r>
            <a:r>
              <a:rPr lang="en-GB" sz="1500" dirty="0" smtClean="0"/>
              <a:t/>
            </a:r>
            <a:br>
              <a:rPr lang="en-GB" sz="1500" dirty="0" smtClean="0"/>
            </a:br>
            <a:r>
              <a:rPr lang="en-GB" sz="1500" dirty="0" smtClean="0"/>
              <a:t/>
            </a:r>
            <a:br>
              <a:rPr lang="en-GB" sz="1500" dirty="0" smtClean="0"/>
            </a:br>
            <a:r>
              <a:rPr lang="en-GB" sz="1500" dirty="0"/>
              <a:t>In 1962 annual population growth rates peaked, and since then, they have been going down. </a:t>
            </a:r>
            <a:r>
              <a:rPr lang="en-GB" sz="1500" dirty="0" smtClean="0"/>
              <a:t/>
            </a:r>
            <a:br>
              <a:rPr lang="en-GB" sz="1500" dirty="0" smtClean="0"/>
            </a:br>
            <a:r>
              <a:rPr lang="en-GB" sz="1500" dirty="0" smtClean="0"/>
              <a:t/>
            </a:r>
            <a:br>
              <a:rPr lang="en-GB" sz="1500" dirty="0" smtClean="0"/>
            </a:br>
            <a:r>
              <a:rPr lang="en-GB" sz="1500" dirty="0"/>
              <a:t>According to these UN projections, growth rates are likely going to continue decreasing through the century. </a:t>
            </a:r>
            <a:r>
              <a:rPr lang="en-GB" sz="1500" dirty="0" smtClean="0"/>
              <a:t/>
            </a:r>
            <a:br>
              <a:rPr lang="en-GB" sz="1500" dirty="0" smtClean="0"/>
            </a:br>
            <a:r>
              <a:rPr lang="en-GB" sz="1500" dirty="0" smtClean="0"/>
              <a:t/>
            </a:r>
            <a:br>
              <a:rPr lang="en-GB" sz="1500" dirty="0" smtClean="0"/>
            </a:br>
            <a:r>
              <a:rPr lang="en-GB" sz="1500" dirty="0"/>
              <a:t>This means that while the world population quadrupled in the 20th century, it will not double in the 21st century.</a:t>
            </a:r>
            <a:r>
              <a:rPr lang="en-GB" sz="1500" dirty="0" smtClean="0"/>
              <a:t/>
            </a:r>
            <a:br>
              <a:rPr lang="en-GB" sz="1500" dirty="0" smtClean="0"/>
            </a:br>
            <a:r>
              <a:rPr lang="en-GB" sz="1500" dirty="0" smtClean="0"/>
              <a:t/>
            </a:r>
            <a:br>
              <a:rPr lang="en-GB" sz="1500" dirty="0" smtClean="0"/>
            </a:br>
            <a:r>
              <a:rPr lang="en-GB" sz="1500" dirty="0"/>
              <a:t>Human population is not currently </a:t>
            </a:r>
            <a:r>
              <a:rPr lang="en-GB" sz="1500" dirty="0">
                <a:hlinkClick r:id="rId2"/>
              </a:rPr>
              <a:t>growing exponentially</a:t>
            </a:r>
            <a:r>
              <a:rPr lang="en-GB" sz="1500" dirty="0"/>
              <a:t>.</a:t>
            </a:r>
            <a:r>
              <a:rPr lang="en-GB" sz="1500" dirty="0" smtClean="0"/>
              <a:t/>
            </a:r>
            <a:br>
              <a:rPr lang="en-GB" sz="1500" dirty="0" smtClean="0"/>
            </a:br>
            <a:r>
              <a:rPr lang="en-GB" sz="1500" dirty="0" smtClean="0"/>
              <a:t/>
            </a:r>
            <a:br>
              <a:rPr lang="en-GB" sz="1500" dirty="0" smtClean="0"/>
            </a:br>
            <a:r>
              <a:rPr lang="en-GB" sz="1500" i="1" dirty="0"/>
              <a:t>(Note: You can read more about population projections in our entry </a:t>
            </a:r>
            <a:r>
              <a:rPr lang="en-GB" sz="1500" i="1" dirty="0">
                <a:hlinkClick r:id="rId3"/>
              </a:rPr>
              <a:t>here</a:t>
            </a:r>
            <a:r>
              <a:rPr lang="en-GB" sz="1500" i="1" dirty="0"/>
              <a:t>.)</a:t>
            </a:r>
            <a:endParaRPr lang="en-GB" sz="15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764" y="466900"/>
            <a:ext cx="8403059" cy="5882141"/>
          </a:xfrm>
          <a:prstGeom prst="rect">
            <a:avLst/>
          </a:prstGeom>
        </p:spPr>
      </p:pic>
    </p:spTree>
    <p:extLst>
      <p:ext uri="{BB962C8B-B14F-4D97-AF65-F5344CB8AC3E}">
        <p14:creationId xmlns:p14="http://schemas.microsoft.com/office/powerpoint/2010/main" val="4043551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19" y="2950233"/>
            <a:ext cx="11266099" cy="457201"/>
          </a:xfrm>
        </p:spPr>
        <p:txBody>
          <a:bodyPr>
            <a:noAutofit/>
          </a:bodyPr>
          <a:lstStyle/>
          <a:p>
            <a:pPr marL="0" indent="0" algn="ctr">
              <a:buNone/>
            </a:pPr>
            <a:r>
              <a:rPr lang="en-GB" sz="2100" dirty="0" smtClean="0"/>
              <a:t>The number of children in the world will soon stop increasing and this will lead to new economic opportunities</a:t>
            </a:r>
            <a:endParaRPr lang="en-GB" sz="2100" dirty="0"/>
          </a:p>
        </p:txBody>
      </p:sp>
    </p:spTree>
    <p:extLst>
      <p:ext uri="{BB962C8B-B14F-4D97-AF65-F5344CB8AC3E}">
        <p14:creationId xmlns:p14="http://schemas.microsoft.com/office/powerpoint/2010/main" val="1503288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0921" y="570418"/>
            <a:ext cx="3433313" cy="5317873"/>
          </a:xfrm>
        </p:spPr>
        <p:txBody>
          <a:bodyPr>
            <a:noAutofit/>
          </a:bodyPr>
          <a:lstStyle/>
          <a:p>
            <a:pPr marL="0" indent="0" fontAlgn="base">
              <a:buNone/>
            </a:pPr>
            <a:r>
              <a:rPr lang="en-GB" sz="1500" dirty="0"/>
              <a:t>The world is approaching what the late Hans </a:t>
            </a:r>
            <a:r>
              <a:rPr lang="en-GB" sz="1500" dirty="0" err="1"/>
              <a:t>Rosling</a:t>
            </a:r>
            <a:r>
              <a:rPr lang="en-GB" sz="1500" dirty="0"/>
              <a:t> called “the age of peak child”: the moment in global demographic history at which the number of children in the world stops increasing. </a:t>
            </a:r>
            <a:r>
              <a:rPr lang="en-GB" sz="1500" dirty="0" smtClean="0"/>
              <a:t/>
            </a:r>
            <a:br>
              <a:rPr lang="en-GB" sz="1500" dirty="0" smtClean="0"/>
            </a:br>
            <a:r>
              <a:rPr lang="en-GB" sz="1500" dirty="0" smtClean="0"/>
              <a:t/>
            </a:r>
            <a:br>
              <a:rPr lang="en-GB" sz="1500" dirty="0" smtClean="0"/>
            </a:br>
            <a:r>
              <a:rPr lang="en-GB" sz="1500" dirty="0"/>
              <a:t>The world has probably not reached 'peak child' yet. But as this chart shows, we are likely very close to a long flat peak; the number of children in the world will not increase much more. </a:t>
            </a:r>
            <a:r>
              <a:rPr lang="en-GB" sz="1500" dirty="0" smtClean="0"/>
              <a:t/>
            </a:r>
            <a:br>
              <a:rPr lang="en-GB" sz="1500" dirty="0" smtClean="0"/>
            </a:br>
            <a:r>
              <a:rPr lang="en-GB" sz="1500" dirty="0" smtClean="0"/>
              <a:t/>
            </a:r>
            <a:br>
              <a:rPr lang="en-GB" sz="1500" dirty="0" smtClean="0"/>
            </a:br>
            <a:r>
              <a:rPr lang="en-GB" sz="1500" dirty="0"/>
              <a:t>Globally, this means there will be what is often called a </a:t>
            </a:r>
            <a:r>
              <a:rPr lang="en-GB" sz="1500" dirty="0">
                <a:hlinkClick r:id="rId2"/>
              </a:rPr>
              <a:t>"demographic dividend"</a:t>
            </a:r>
            <a:r>
              <a:rPr lang="en-GB" sz="1500" dirty="0"/>
              <a:t>. There will likely be new economic opportunities, because the proportion of people in working age will rise as the proportion of the dependent young generation falls. At the country level, many nations have already seen benefits from this demographic change.</a:t>
            </a:r>
            <a:r>
              <a:rPr lang="en-GB" sz="1500" dirty="0" smtClean="0"/>
              <a:t/>
            </a:r>
            <a:br>
              <a:rPr lang="en-GB" sz="1500" dirty="0" smtClean="0"/>
            </a:br>
            <a:r>
              <a:rPr lang="en-GB" sz="1500" dirty="0" smtClean="0"/>
              <a:t/>
            </a:r>
            <a:br>
              <a:rPr lang="en-GB" sz="1500" dirty="0" smtClean="0"/>
            </a:br>
            <a:r>
              <a:rPr lang="en-GB" sz="1500" i="1" dirty="0"/>
              <a:t>(Note: You can read more about "peak child" population in our blog post </a:t>
            </a:r>
            <a:r>
              <a:rPr lang="en-GB" sz="1500" i="1" dirty="0">
                <a:hlinkClick r:id="rId3"/>
              </a:rPr>
              <a:t>here</a:t>
            </a:r>
            <a:r>
              <a:rPr lang="en-GB" sz="1500" i="1" dirty="0"/>
              <a:t>. And you can watch Hans </a:t>
            </a:r>
            <a:r>
              <a:rPr lang="en-GB" sz="1500" i="1" dirty="0" err="1"/>
              <a:t>Rosling's</a:t>
            </a:r>
            <a:r>
              <a:rPr lang="en-GB" sz="1500" i="1" dirty="0"/>
              <a:t> video on this topic </a:t>
            </a:r>
            <a:r>
              <a:rPr lang="en-GB" sz="1500" i="1" dirty="0">
                <a:hlinkClick r:id="rId4"/>
              </a:rPr>
              <a:t>here</a:t>
            </a:r>
            <a:r>
              <a:rPr lang="en-GB" sz="1500" i="1" dirty="0"/>
              <a:t>.)</a:t>
            </a:r>
            <a:endParaRPr lang="en-GB" sz="15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397" y="405441"/>
            <a:ext cx="8420100" cy="5943600"/>
          </a:xfrm>
          <a:prstGeom prst="rect">
            <a:avLst/>
          </a:prstGeom>
        </p:spPr>
      </p:pic>
    </p:spTree>
    <p:extLst>
      <p:ext uri="{BB962C8B-B14F-4D97-AF65-F5344CB8AC3E}">
        <p14:creationId xmlns:p14="http://schemas.microsoft.com/office/powerpoint/2010/main" val="2199538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927</Words>
  <Application>Microsoft Office PowerPoint</Application>
  <PresentationFormat>Widescreen</PresentationFormat>
  <Paragraphs>71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Outline</vt:lpstr>
      <vt:lpstr>PowerPoint Presentation</vt:lpstr>
      <vt:lpstr>PowerPoint Presentation</vt:lpstr>
      <vt:lpstr>Outline</vt:lpstr>
      <vt:lpstr>PowerPoint Presentation</vt:lpstr>
      <vt:lpstr>PowerPoint Presentation</vt:lpstr>
      <vt:lpstr>PowerPoint Presentation</vt:lpstr>
      <vt:lpstr>PowerPoint Presentation</vt:lpstr>
      <vt:lpstr>Outline</vt:lpstr>
      <vt:lpstr>PowerPoint Presentation</vt:lpstr>
      <vt:lpstr>PowerPoint Presentation</vt:lpstr>
      <vt:lpstr>Outline</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Beltekian</dc:creator>
  <cp:lastModifiedBy>Diana Beltekian</cp:lastModifiedBy>
  <cp:revision>11</cp:revision>
  <dcterms:created xsi:type="dcterms:W3CDTF">2018-08-30T14:26:15Z</dcterms:created>
  <dcterms:modified xsi:type="dcterms:W3CDTF">2018-08-31T12:48:28Z</dcterms:modified>
</cp:coreProperties>
</file>